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</p:sldMasterIdLst>
  <p:notesMasterIdLst>
    <p:notesMasterId r:id="rId50"/>
  </p:notesMasterIdLst>
  <p:sldIdLst>
    <p:sldId id="256" r:id="rId5"/>
    <p:sldId id="258" r:id="rId6"/>
    <p:sldId id="257" r:id="rId7"/>
    <p:sldId id="287" r:id="rId8"/>
    <p:sldId id="259" r:id="rId9"/>
    <p:sldId id="263" r:id="rId10"/>
    <p:sldId id="264" r:id="rId11"/>
    <p:sldId id="262" r:id="rId12"/>
    <p:sldId id="265" r:id="rId13"/>
    <p:sldId id="279" r:id="rId14"/>
    <p:sldId id="310" r:id="rId15"/>
    <p:sldId id="261" r:id="rId16"/>
    <p:sldId id="281" r:id="rId17"/>
    <p:sldId id="312" r:id="rId18"/>
    <p:sldId id="277" r:id="rId19"/>
    <p:sldId id="311" r:id="rId20"/>
    <p:sldId id="304" r:id="rId21"/>
    <p:sldId id="285" r:id="rId22"/>
    <p:sldId id="295" r:id="rId23"/>
    <p:sldId id="270" r:id="rId24"/>
    <p:sldId id="276" r:id="rId25"/>
    <p:sldId id="307" r:id="rId26"/>
    <p:sldId id="300" r:id="rId27"/>
    <p:sldId id="308" r:id="rId28"/>
    <p:sldId id="301" r:id="rId29"/>
    <p:sldId id="306" r:id="rId30"/>
    <p:sldId id="288" r:id="rId31"/>
    <p:sldId id="290" r:id="rId32"/>
    <p:sldId id="278" r:id="rId33"/>
    <p:sldId id="266" r:id="rId34"/>
    <p:sldId id="286" r:id="rId35"/>
    <p:sldId id="292" r:id="rId36"/>
    <p:sldId id="309" r:id="rId37"/>
    <p:sldId id="303" r:id="rId38"/>
    <p:sldId id="291" r:id="rId39"/>
    <p:sldId id="269" r:id="rId40"/>
    <p:sldId id="275" r:id="rId41"/>
    <p:sldId id="282" r:id="rId42"/>
    <p:sldId id="284" r:id="rId43"/>
    <p:sldId id="297" r:id="rId44"/>
    <p:sldId id="302" r:id="rId45"/>
    <p:sldId id="296" r:id="rId46"/>
    <p:sldId id="268" r:id="rId47"/>
    <p:sldId id="294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3C55D-52FE-4E4A-AD60-926D36924C7A}" v="3" dt="2024-08-27T10:20:12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01"/>
    <p:restoredTop sz="86479"/>
  </p:normalViewPr>
  <p:slideViewPr>
    <p:cSldViewPr snapToGrid="0">
      <p:cViewPr varScale="1">
        <p:scale>
          <a:sx n="43" d="100"/>
          <a:sy n="43" d="100"/>
        </p:scale>
        <p:origin x="42" y="738"/>
      </p:cViewPr>
      <p:guideLst/>
    </p:cSldViewPr>
  </p:slideViewPr>
  <p:outlineViewPr>
    <p:cViewPr>
      <p:scale>
        <a:sx n="33" d="100"/>
        <a:sy n="33" d="100"/>
      </p:scale>
      <p:origin x="0" y="-3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43E91-35DE-4E2E-8482-D3748853D6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CD8EDD-FD5F-405C-BCCD-ECCBED3285CF}">
      <dgm:prSet/>
      <dgm:spPr/>
      <dgm:t>
        <a:bodyPr/>
        <a:lstStyle/>
        <a:p>
          <a:r>
            <a:rPr lang="en-US"/>
            <a:t>Cidades Digitais &gt; Representação das cidades na web através de um portal de acesso. </a:t>
          </a:r>
        </a:p>
      </dgm:t>
    </dgm:pt>
    <dgm:pt modelId="{AC2FF5C2-2D06-4224-9793-3C00184BFE2F}" type="parTrans" cxnId="{91252456-2941-4765-868C-44DA9F212A84}">
      <dgm:prSet/>
      <dgm:spPr/>
      <dgm:t>
        <a:bodyPr/>
        <a:lstStyle/>
        <a:p>
          <a:endParaRPr lang="en-US"/>
        </a:p>
      </dgm:t>
    </dgm:pt>
    <dgm:pt modelId="{77DA6C90-0900-483B-8830-519EB64C30BA}" type="sibTrans" cxnId="{91252456-2941-4765-868C-44DA9F212A84}">
      <dgm:prSet/>
      <dgm:spPr/>
      <dgm:t>
        <a:bodyPr/>
        <a:lstStyle/>
        <a:p>
          <a:endParaRPr lang="en-US"/>
        </a:p>
      </dgm:t>
    </dgm:pt>
    <dgm:pt modelId="{BC82335F-7CD4-40F4-A56A-3EFB55EFC783}">
      <dgm:prSet/>
      <dgm:spPr/>
      <dgm:t>
        <a:bodyPr/>
        <a:lstStyle/>
        <a:p>
          <a:r>
            <a:rPr lang="en-US"/>
            <a:t>Cidades Persuasivas &gt; Tecnologias persuasivas aplicadas sa cidades para melhorar a qualidade de vida.</a:t>
          </a:r>
        </a:p>
      </dgm:t>
    </dgm:pt>
    <dgm:pt modelId="{78962206-CEB5-43EE-8635-71667687ECE8}" type="parTrans" cxnId="{28F1C4E9-39D2-4B53-A706-BA11FDC321BC}">
      <dgm:prSet/>
      <dgm:spPr/>
      <dgm:t>
        <a:bodyPr/>
        <a:lstStyle/>
        <a:p>
          <a:endParaRPr lang="en-US"/>
        </a:p>
      </dgm:t>
    </dgm:pt>
    <dgm:pt modelId="{0D32AE01-1683-4414-9A7D-DAEF707C5C47}" type="sibTrans" cxnId="{28F1C4E9-39D2-4B53-A706-BA11FDC321BC}">
      <dgm:prSet/>
      <dgm:spPr/>
      <dgm:t>
        <a:bodyPr/>
        <a:lstStyle/>
        <a:p>
          <a:endParaRPr lang="en-US"/>
        </a:p>
      </dgm:t>
    </dgm:pt>
    <dgm:pt modelId="{9877844D-02F6-49CD-B6B1-97C3BA59F2C4}">
      <dgm:prSet/>
      <dgm:spPr/>
      <dgm:t>
        <a:bodyPr/>
        <a:lstStyle/>
        <a:p>
          <a:r>
            <a:rPr lang="pt-BR" noProof="0" dirty="0"/>
            <a:t>Cidade Virtual &gt; vamos ter as nossas cidades no </a:t>
          </a:r>
          <a:r>
            <a:rPr lang="pt-BR" noProof="0" dirty="0" err="1"/>
            <a:t>Metaverso</a:t>
          </a:r>
          <a:r>
            <a:rPr lang="pt-BR" noProof="0" dirty="0"/>
            <a:t>?</a:t>
          </a:r>
        </a:p>
      </dgm:t>
    </dgm:pt>
    <dgm:pt modelId="{8F2829A0-1036-4436-B324-6EFE6C5EE9C7}" type="parTrans" cxnId="{08EEBD1A-1175-4409-9E3D-FDC6CD35AD2A}">
      <dgm:prSet/>
      <dgm:spPr/>
      <dgm:t>
        <a:bodyPr/>
        <a:lstStyle/>
        <a:p>
          <a:endParaRPr lang="en-US"/>
        </a:p>
      </dgm:t>
    </dgm:pt>
    <dgm:pt modelId="{E357E0B3-C127-4231-837F-B419DCC25356}" type="sibTrans" cxnId="{08EEBD1A-1175-4409-9E3D-FDC6CD35AD2A}">
      <dgm:prSet/>
      <dgm:spPr/>
      <dgm:t>
        <a:bodyPr/>
        <a:lstStyle/>
        <a:p>
          <a:endParaRPr lang="en-US"/>
        </a:p>
      </dgm:t>
    </dgm:pt>
    <dgm:pt modelId="{82F448B5-8244-4C39-8146-9CB34CC82982}" type="pres">
      <dgm:prSet presAssocID="{8B243E91-35DE-4E2E-8482-D3748853D69C}" presName="vert0" presStyleCnt="0">
        <dgm:presLayoutVars>
          <dgm:dir/>
          <dgm:animOne val="branch"/>
          <dgm:animLvl val="lvl"/>
        </dgm:presLayoutVars>
      </dgm:prSet>
      <dgm:spPr/>
    </dgm:pt>
    <dgm:pt modelId="{A7A9896F-11A4-4047-8FA1-BD640480D441}" type="pres">
      <dgm:prSet presAssocID="{F4CD8EDD-FD5F-405C-BCCD-ECCBED3285CF}" presName="thickLine" presStyleLbl="alignNode1" presStyleIdx="0" presStyleCnt="3"/>
      <dgm:spPr/>
    </dgm:pt>
    <dgm:pt modelId="{41441BDE-C1FD-413F-932E-AB88CCE06692}" type="pres">
      <dgm:prSet presAssocID="{F4CD8EDD-FD5F-405C-BCCD-ECCBED3285CF}" presName="horz1" presStyleCnt="0"/>
      <dgm:spPr/>
    </dgm:pt>
    <dgm:pt modelId="{8F737DDE-F8CC-4806-B275-E8CD29C6E556}" type="pres">
      <dgm:prSet presAssocID="{F4CD8EDD-FD5F-405C-BCCD-ECCBED3285CF}" presName="tx1" presStyleLbl="revTx" presStyleIdx="0" presStyleCnt="3"/>
      <dgm:spPr/>
    </dgm:pt>
    <dgm:pt modelId="{84245EBB-68D2-48DE-8DB9-59594781DA51}" type="pres">
      <dgm:prSet presAssocID="{F4CD8EDD-FD5F-405C-BCCD-ECCBED3285CF}" presName="vert1" presStyleCnt="0"/>
      <dgm:spPr/>
    </dgm:pt>
    <dgm:pt modelId="{20B66F24-EBC3-4C75-BD63-D06D8BCF5A4C}" type="pres">
      <dgm:prSet presAssocID="{BC82335F-7CD4-40F4-A56A-3EFB55EFC783}" presName="thickLine" presStyleLbl="alignNode1" presStyleIdx="1" presStyleCnt="3"/>
      <dgm:spPr/>
    </dgm:pt>
    <dgm:pt modelId="{84E7F698-46FE-4432-B291-716486408A60}" type="pres">
      <dgm:prSet presAssocID="{BC82335F-7CD4-40F4-A56A-3EFB55EFC783}" presName="horz1" presStyleCnt="0"/>
      <dgm:spPr/>
    </dgm:pt>
    <dgm:pt modelId="{A5FBCC1D-C5A4-431C-B7DB-825ECC272389}" type="pres">
      <dgm:prSet presAssocID="{BC82335F-7CD4-40F4-A56A-3EFB55EFC783}" presName="tx1" presStyleLbl="revTx" presStyleIdx="1" presStyleCnt="3"/>
      <dgm:spPr/>
    </dgm:pt>
    <dgm:pt modelId="{CA8CF258-3EAC-4D4C-BF2E-47BABB5C6B6E}" type="pres">
      <dgm:prSet presAssocID="{BC82335F-7CD4-40F4-A56A-3EFB55EFC783}" presName="vert1" presStyleCnt="0"/>
      <dgm:spPr/>
    </dgm:pt>
    <dgm:pt modelId="{A24169D9-CF1B-4B0B-BFE4-3C3D7984B60D}" type="pres">
      <dgm:prSet presAssocID="{9877844D-02F6-49CD-B6B1-97C3BA59F2C4}" presName="thickLine" presStyleLbl="alignNode1" presStyleIdx="2" presStyleCnt="3"/>
      <dgm:spPr/>
    </dgm:pt>
    <dgm:pt modelId="{C3E32E8B-2C36-46E5-849B-266A9131BF62}" type="pres">
      <dgm:prSet presAssocID="{9877844D-02F6-49CD-B6B1-97C3BA59F2C4}" presName="horz1" presStyleCnt="0"/>
      <dgm:spPr/>
    </dgm:pt>
    <dgm:pt modelId="{149A87F1-1C9B-42D3-84B4-8197000C682C}" type="pres">
      <dgm:prSet presAssocID="{9877844D-02F6-49CD-B6B1-97C3BA59F2C4}" presName="tx1" presStyleLbl="revTx" presStyleIdx="2" presStyleCnt="3"/>
      <dgm:spPr/>
    </dgm:pt>
    <dgm:pt modelId="{BF9793BB-4847-4325-9E22-35ECEE32787A}" type="pres">
      <dgm:prSet presAssocID="{9877844D-02F6-49CD-B6B1-97C3BA59F2C4}" presName="vert1" presStyleCnt="0"/>
      <dgm:spPr/>
    </dgm:pt>
  </dgm:ptLst>
  <dgm:cxnLst>
    <dgm:cxn modelId="{08EEBD1A-1175-4409-9E3D-FDC6CD35AD2A}" srcId="{8B243E91-35DE-4E2E-8482-D3748853D69C}" destId="{9877844D-02F6-49CD-B6B1-97C3BA59F2C4}" srcOrd="2" destOrd="0" parTransId="{8F2829A0-1036-4436-B324-6EFE6C5EE9C7}" sibTransId="{E357E0B3-C127-4231-837F-B419DCC25356}"/>
    <dgm:cxn modelId="{A2B0D666-B17B-4C36-86B2-7F5FAD3DAFD9}" type="presOf" srcId="{8B243E91-35DE-4E2E-8482-D3748853D69C}" destId="{82F448B5-8244-4C39-8146-9CB34CC82982}" srcOrd="0" destOrd="0" presId="urn:microsoft.com/office/officeart/2008/layout/LinedList"/>
    <dgm:cxn modelId="{91252456-2941-4765-868C-44DA9F212A84}" srcId="{8B243E91-35DE-4E2E-8482-D3748853D69C}" destId="{F4CD8EDD-FD5F-405C-BCCD-ECCBED3285CF}" srcOrd="0" destOrd="0" parTransId="{AC2FF5C2-2D06-4224-9793-3C00184BFE2F}" sibTransId="{77DA6C90-0900-483B-8830-519EB64C30BA}"/>
    <dgm:cxn modelId="{88A047A1-D065-4225-A8B5-D1EF22A7F122}" type="presOf" srcId="{9877844D-02F6-49CD-B6B1-97C3BA59F2C4}" destId="{149A87F1-1C9B-42D3-84B4-8197000C682C}" srcOrd="0" destOrd="0" presId="urn:microsoft.com/office/officeart/2008/layout/LinedList"/>
    <dgm:cxn modelId="{B3B78BAF-E7A6-4A16-A381-BE85C8556811}" type="presOf" srcId="{BC82335F-7CD4-40F4-A56A-3EFB55EFC783}" destId="{A5FBCC1D-C5A4-431C-B7DB-825ECC272389}" srcOrd="0" destOrd="0" presId="urn:microsoft.com/office/officeart/2008/layout/LinedList"/>
    <dgm:cxn modelId="{28F1C4E9-39D2-4B53-A706-BA11FDC321BC}" srcId="{8B243E91-35DE-4E2E-8482-D3748853D69C}" destId="{BC82335F-7CD4-40F4-A56A-3EFB55EFC783}" srcOrd="1" destOrd="0" parTransId="{78962206-CEB5-43EE-8635-71667687ECE8}" sibTransId="{0D32AE01-1683-4414-9A7D-DAEF707C5C47}"/>
    <dgm:cxn modelId="{6836BDF5-566D-4628-A346-DE06D037D415}" type="presOf" srcId="{F4CD8EDD-FD5F-405C-BCCD-ECCBED3285CF}" destId="{8F737DDE-F8CC-4806-B275-E8CD29C6E556}" srcOrd="0" destOrd="0" presId="urn:microsoft.com/office/officeart/2008/layout/LinedList"/>
    <dgm:cxn modelId="{EB67CE00-7A76-4C45-9156-977716AFDEFF}" type="presParOf" srcId="{82F448B5-8244-4C39-8146-9CB34CC82982}" destId="{A7A9896F-11A4-4047-8FA1-BD640480D441}" srcOrd="0" destOrd="0" presId="urn:microsoft.com/office/officeart/2008/layout/LinedList"/>
    <dgm:cxn modelId="{5AB25011-85D4-4AF1-8CF6-F2C7D389FC29}" type="presParOf" srcId="{82F448B5-8244-4C39-8146-9CB34CC82982}" destId="{41441BDE-C1FD-413F-932E-AB88CCE06692}" srcOrd="1" destOrd="0" presId="urn:microsoft.com/office/officeart/2008/layout/LinedList"/>
    <dgm:cxn modelId="{C40B2FBC-E83F-4684-B742-7E991B75C062}" type="presParOf" srcId="{41441BDE-C1FD-413F-932E-AB88CCE06692}" destId="{8F737DDE-F8CC-4806-B275-E8CD29C6E556}" srcOrd="0" destOrd="0" presId="urn:microsoft.com/office/officeart/2008/layout/LinedList"/>
    <dgm:cxn modelId="{93E3EEED-B183-484F-9924-4C0DD815B622}" type="presParOf" srcId="{41441BDE-C1FD-413F-932E-AB88CCE06692}" destId="{84245EBB-68D2-48DE-8DB9-59594781DA51}" srcOrd="1" destOrd="0" presId="urn:microsoft.com/office/officeart/2008/layout/LinedList"/>
    <dgm:cxn modelId="{5CFDB667-FBD7-458F-B428-D85B07E020CE}" type="presParOf" srcId="{82F448B5-8244-4C39-8146-9CB34CC82982}" destId="{20B66F24-EBC3-4C75-BD63-D06D8BCF5A4C}" srcOrd="2" destOrd="0" presId="urn:microsoft.com/office/officeart/2008/layout/LinedList"/>
    <dgm:cxn modelId="{16C096D4-3F89-4D31-A3DD-070DCF4563C1}" type="presParOf" srcId="{82F448B5-8244-4C39-8146-9CB34CC82982}" destId="{84E7F698-46FE-4432-B291-716486408A60}" srcOrd="3" destOrd="0" presId="urn:microsoft.com/office/officeart/2008/layout/LinedList"/>
    <dgm:cxn modelId="{26328FED-82A7-4ED9-8CC8-F4F23A52AA31}" type="presParOf" srcId="{84E7F698-46FE-4432-B291-716486408A60}" destId="{A5FBCC1D-C5A4-431C-B7DB-825ECC272389}" srcOrd="0" destOrd="0" presId="urn:microsoft.com/office/officeart/2008/layout/LinedList"/>
    <dgm:cxn modelId="{C4EC2DC4-DA08-4778-81D0-80B574054B32}" type="presParOf" srcId="{84E7F698-46FE-4432-B291-716486408A60}" destId="{CA8CF258-3EAC-4D4C-BF2E-47BABB5C6B6E}" srcOrd="1" destOrd="0" presId="urn:microsoft.com/office/officeart/2008/layout/LinedList"/>
    <dgm:cxn modelId="{6A896A9B-6210-43FD-A5E6-D23627003769}" type="presParOf" srcId="{82F448B5-8244-4C39-8146-9CB34CC82982}" destId="{A24169D9-CF1B-4B0B-BFE4-3C3D7984B60D}" srcOrd="4" destOrd="0" presId="urn:microsoft.com/office/officeart/2008/layout/LinedList"/>
    <dgm:cxn modelId="{4FA6158F-B5EB-4058-9051-AEBC2F0DB0E7}" type="presParOf" srcId="{82F448B5-8244-4C39-8146-9CB34CC82982}" destId="{C3E32E8B-2C36-46E5-849B-266A9131BF62}" srcOrd="5" destOrd="0" presId="urn:microsoft.com/office/officeart/2008/layout/LinedList"/>
    <dgm:cxn modelId="{2D530024-2133-4DF8-BA7C-A5490346F437}" type="presParOf" srcId="{C3E32E8B-2C36-46E5-849B-266A9131BF62}" destId="{149A87F1-1C9B-42D3-84B4-8197000C682C}" srcOrd="0" destOrd="0" presId="urn:microsoft.com/office/officeart/2008/layout/LinedList"/>
    <dgm:cxn modelId="{EF131D6E-0C03-488E-8806-8D23727330F1}" type="presParOf" srcId="{C3E32E8B-2C36-46E5-849B-266A9131BF62}" destId="{BF9793BB-4847-4325-9E22-35ECEE3278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896F-11A4-4047-8FA1-BD640480D44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37DDE-F8CC-4806-B275-E8CD29C6E556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Digitais &gt; Representação das cidades na web através de um portal de acesso. </a:t>
          </a:r>
        </a:p>
      </dsp:txBody>
      <dsp:txXfrm>
        <a:off x="0" y="2703"/>
        <a:ext cx="6900512" cy="1843578"/>
      </dsp:txXfrm>
    </dsp:sp>
    <dsp:sp modelId="{20B66F24-EBC3-4C75-BD63-D06D8BCF5A4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BCC1D-C5A4-431C-B7DB-825ECC27238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Persuasivas &gt; Tecnologias persuasivas aplicadas sa cidades para melhorar a qualidade de vida.</a:t>
          </a:r>
        </a:p>
      </dsp:txBody>
      <dsp:txXfrm>
        <a:off x="0" y="1846281"/>
        <a:ext cx="6900512" cy="1843578"/>
      </dsp:txXfrm>
    </dsp:sp>
    <dsp:sp modelId="{A24169D9-CF1B-4B0B-BFE4-3C3D7984B60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A87F1-1C9B-42D3-84B4-8197000C682C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Cidade Virtual &gt; vamos ter as nossas cidades no </a:t>
          </a:r>
          <a:r>
            <a:rPr lang="pt-BR" sz="3600" kern="1200" noProof="0" dirty="0" err="1"/>
            <a:t>Metaverso</a:t>
          </a:r>
          <a:r>
            <a:rPr lang="pt-BR" sz="3600" kern="1200" noProof="0" dirty="0"/>
            <a:t>?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E280-0D95-4E4B-898E-EF8F3B4940EA}" type="datetimeFigureOut">
              <a:rPr lang="pt-BR" smtClean="0"/>
              <a:t>27/08/2024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C4E6-2F95-B242-B1BD-685EF7F6E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10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9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mensagens de cidades inteligentes são em sua maioria </a:t>
            </a:r>
            <a:r>
              <a:rPr lang="pt-BR" dirty="0" err="1"/>
              <a:t>sensoes</a:t>
            </a:r>
            <a:r>
              <a:rPr lang="pt-BR" dirty="0"/>
              <a:t> e atuadores... mensagens fretes, algumas curtas e outras não. Mas elas </a:t>
            </a:r>
            <a:r>
              <a:rPr lang="pt-BR" dirty="0" err="1"/>
              <a:t>precsam</a:t>
            </a:r>
            <a:r>
              <a:rPr lang="pt-BR" dirty="0"/>
              <a:t> ser transmitidas </a:t>
            </a:r>
            <a:r>
              <a:rPr lang="pt-BR" dirty="0" err="1"/>
              <a:t>rapitamente</a:t>
            </a:r>
            <a:r>
              <a:rPr lang="pt-BR" dirty="0"/>
              <a:t>. </a:t>
            </a:r>
            <a:r>
              <a:rPr lang="pt-BR" dirty="0" err="1"/>
              <a:t>oprotocolos</a:t>
            </a:r>
            <a:r>
              <a:rPr lang="pt-BR" dirty="0"/>
              <a:t> precisam ser otimizados, baixo overhead e alta velocidade de resposta.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10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2778743_Intelligent_Traffic_Monitoring_System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cmundo.com.br/internet/7869-platooning-o-sistema-que-vai-revolucionar-o-jeito-de-viajar-de-carro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center.ibm.com/id/1_hexx0d7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logs.oracle.com/bigdata/post/why-data-lakes-need-a-data-catalo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scity.org/" TargetMode="External"/><Relationship Id="rId2" Type="http://schemas.openxmlformats.org/officeDocument/2006/relationships/hyperlink" Target="https://www.fiwar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kan.org/" TargetMode="External"/><Relationship Id="rId5" Type="http://schemas.openxmlformats.org/officeDocument/2006/relationships/hyperlink" Target="https://techcommunity.microsoft.com/t5/internet-of-things-blog/smart-cities-ontology-for-digital-twins/ba-p/2166585" TargetMode="External"/><Relationship Id="rId4" Type="http://schemas.openxmlformats.org/officeDocument/2006/relationships/hyperlink" Target="https://github.com/smart-data-models/SmartCitie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186/s13174-021-00136-9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ctl/smart-connected-systems-division/iot-devices-and-infrastructure-group/smart-americaglobal-1" TargetMode="External"/><Relationship Id="rId2" Type="http://schemas.openxmlformats.org/officeDocument/2006/relationships/hyperlink" Target="https://pages.nist.gov/GCTC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9/10/what-do-we-do-about-the-biases-in-ai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sjournal.org/article/a-city-is-not-a-computer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6GgaJWcbww?feature=oembed" TargetMode="External"/><Relationship Id="rId4" Type="http://schemas.openxmlformats.org/officeDocument/2006/relationships/hyperlink" Target="https://www.youtube.com/watch?v=2b7uMJkvS0o&amp;ab_channel=DamiLe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#iso:std:iso-iec:30141:en" TargetMode="External"/><Relationship Id="rId7" Type="http://schemas.openxmlformats.org/officeDocument/2006/relationships/hyperlink" Target="https://www.ieee-itsc2022.org/" TargetMode="External"/><Relationship Id="rId2" Type="http://schemas.openxmlformats.org/officeDocument/2006/relationships/hyperlink" Target="https://doi.org/10.6028/NIST.SP.1900-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7050921024534" TargetMode="External"/><Relationship Id="rId5" Type="http://schemas.openxmlformats.org/officeDocument/2006/relationships/hyperlink" Target="https://www.iso.org/obp/ui#iso:std:iso-iec:20546:en" TargetMode="External"/><Relationship Id="rId4" Type="http://schemas.openxmlformats.org/officeDocument/2006/relationships/hyperlink" Target="https://www.iso.org/obp/ui#iso:std:iso-iec:17789:e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9.6857598,29.6563645,5.67z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amateria.com.br/indi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PdOZbyzbw?feature=oembed" TargetMode="External"/><Relationship Id="rId4" Type="http://schemas.openxmlformats.org/officeDocument/2006/relationships/hyperlink" Target="https://www.un.org/en/climatechange/climate-solutions/cities-poll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picture: travel, urban, water, river, road, sky, architecture ...">
            <a:extLst>
              <a:ext uri="{FF2B5EF4-FFF2-40B4-BE49-F238E27FC236}">
                <a16:creationId xmlns:a16="http://schemas.microsoft.com/office/drawing/2014/main" id="{7BCED08F-A4DD-A519-2619-15FCA326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2" y="-636318"/>
            <a:ext cx="12236822" cy="749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694" y="2837984"/>
            <a:ext cx="9144000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b="1" dirty="0">
                <a:solidFill>
                  <a:srgbClr val="FFFFFF"/>
                </a:solidFill>
                <a:latin typeface="Calibri"/>
                <a:cs typeface="Calibri Light"/>
              </a:rPr>
              <a:t>Smart Cities</a:t>
            </a:r>
            <a:endParaRPr lang="en-US" sz="9600" b="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3306" y="5225584"/>
            <a:ext cx="9144000" cy="11178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rgbClr val="FFFFFF"/>
                </a:solidFill>
                <a:cs typeface="Calibri"/>
              </a:rPr>
              <a:t>Carlos Alvaro de M. S. 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www.linkedin.com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/in/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github.com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0D26E-F2FE-1DE4-C37A-F9715D5D202A}"/>
              </a:ext>
            </a:extLst>
          </p:cNvPr>
          <p:cNvSpPr txBox="1"/>
          <p:nvPr/>
        </p:nvSpPr>
        <p:spPr>
          <a:xfrm>
            <a:off x="9694349" y="6200621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Outubro - 2022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29DE-C080-2159-CEB2-748E461A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17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  <a:endParaRPr lang="pt-BR" sz="8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93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48EB-26C2-9C04-3E13-2C0B4820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5A31-46DA-22A3-D9DD-6480ABDF3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Conceito de Cidade Inteligente.</a:t>
            </a:r>
          </a:p>
          <a:p>
            <a:r>
              <a:rPr lang="pt-BR" dirty="0"/>
              <a:t>Como se faz uma cidade Inteligente?</a:t>
            </a:r>
          </a:p>
          <a:p>
            <a:r>
              <a:rPr lang="pt-BR" dirty="0"/>
              <a:t>Camadas</a:t>
            </a:r>
          </a:p>
          <a:p>
            <a:r>
              <a:rPr lang="pt-BR" dirty="0"/>
              <a:t>Tecnologias</a:t>
            </a:r>
          </a:p>
          <a:p>
            <a:r>
              <a:rPr lang="pt-BR" dirty="0"/>
              <a:t>Aplicações</a:t>
            </a:r>
          </a:p>
          <a:p>
            <a:r>
              <a:rPr lang="pt-BR" dirty="0"/>
              <a:t>Desafios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32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CD2-AA87-DE95-3F67-D6EFD1D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4038EF-CE38-EA72-5C15-5529ADC2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41" y="2030829"/>
            <a:ext cx="5394358" cy="43295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F5881B-9783-D596-08BB-7F1F8FE1DAC8}"/>
              </a:ext>
            </a:extLst>
          </p:cNvPr>
          <p:cNvSpPr txBox="1"/>
          <p:nvPr/>
        </p:nvSpPr>
        <p:spPr>
          <a:xfrm>
            <a:off x="698918" y="6490338"/>
            <a:ext cx="50503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https://www.centreforcities.org/reader/smart-cities/what-is-a-smart-city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74625-0C14-737E-2CEA-37BFB478B161}"/>
              </a:ext>
            </a:extLst>
          </p:cNvPr>
          <p:cNvSpPr/>
          <p:nvPr/>
        </p:nvSpPr>
        <p:spPr>
          <a:xfrm>
            <a:off x="7198974" y="976046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solidFill>
                  <a:srgbClr val="FFFFFF"/>
                </a:solidFill>
                <a:latin typeface="Corporate S W01"/>
                <a:ea typeface="Corporate S W01"/>
                <a:cs typeface="Corporate S W01"/>
              </a:rPr>
              <a:t>A IBM define uma cidade inteligente como “aquela que faz uso otimizado de todas as informações interconectadas disponíveis hoje para melhor entender e controlar suas operações e otimizar o uso de recursos limitados”</a:t>
            </a:r>
            <a:endParaRPr lang="pt-BR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E6314-9E49-6735-8427-C77779F0778E}"/>
              </a:ext>
            </a:extLst>
          </p:cNvPr>
          <p:cNvSpPr/>
          <p:nvPr/>
        </p:nvSpPr>
        <p:spPr>
          <a:xfrm>
            <a:off x="7198974" y="3756307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ea typeface="+mn-lt"/>
                <a:cs typeface="+mn-lt"/>
              </a:rPr>
              <a:t>O British Standards </a:t>
            </a:r>
            <a:r>
              <a:rPr lang="pt-BR" err="1">
                <a:ea typeface="+mn-lt"/>
                <a:cs typeface="+mn-lt"/>
              </a:rPr>
              <a:t>Institute</a:t>
            </a:r>
            <a:r>
              <a:rPr lang="pt-BR">
                <a:ea typeface="+mn-lt"/>
                <a:cs typeface="+mn-lt"/>
              </a:rPr>
              <a:t> (BSI) define o termo como “a integração efetiva de sistemas físicos, digitais e humanos no ambiente construído para oferecer um futuro sustentável, próspero e inclusivo para seus cidadãos”.</a:t>
            </a:r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26982-D367-F7FD-99D9-107BD4EBAC7E}"/>
              </a:ext>
            </a:extLst>
          </p:cNvPr>
          <p:cNvSpPr txBox="1"/>
          <p:nvPr/>
        </p:nvSpPr>
        <p:spPr>
          <a:xfrm>
            <a:off x="833719" y="1667436"/>
            <a:ext cx="5262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centreforcities.org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12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B273-1337-E0AA-721D-1F07F148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66" y="2508651"/>
            <a:ext cx="3418659" cy="1801027"/>
          </a:xfrm>
        </p:spPr>
        <p:txBody>
          <a:bodyPr anchor="ctr">
            <a:normAutofit/>
          </a:bodyPr>
          <a:lstStyle/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Conceitos Relacionados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00087C-8A47-7102-6F7A-13BB484EA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20054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93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B0FD-4EC3-5416-282D-C8A74DA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se faz uma Cidade Inteligente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D12-ECA9-71DE-71EB-8C48B40A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Foco no Cidadão</a:t>
            </a:r>
          </a:p>
          <a:p>
            <a:r>
              <a:rPr lang="pt-BR" dirty="0"/>
              <a:t>Pessoas + Tecnologias + Cidade -&gt; Qualidade de Vida  = Cidades Inteligentes</a:t>
            </a:r>
          </a:p>
          <a:p>
            <a:r>
              <a:rPr lang="pt-BR" dirty="0"/>
              <a:t>Visão</a:t>
            </a:r>
          </a:p>
          <a:p>
            <a:r>
              <a:rPr lang="pt-BR" dirty="0"/>
              <a:t>Projeto de Longo prazo</a:t>
            </a:r>
          </a:p>
        </p:txBody>
      </p:sp>
    </p:spTree>
    <p:extLst>
      <p:ext uri="{BB962C8B-B14F-4D97-AF65-F5344CB8AC3E}">
        <p14:creationId xmlns:p14="http://schemas.microsoft.com/office/powerpoint/2010/main" val="159553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77" y="337247"/>
            <a:ext cx="4975412" cy="2484524"/>
          </a:xfrm>
        </p:spPr>
        <p:txBody>
          <a:bodyPr>
            <a:normAutofit/>
          </a:bodyPr>
          <a:lstStyle/>
          <a:p>
            <a:r>
              <a:rPr lang="pt-BR" b="1">
                <a:latin typeface="Calibri"/>
                <a:cs typeface="Calibri Light"/>
              </a:rPr>
              <a:t>Do que é feita uma Cidade Inteligente?</a:t>
            </a:r>
            <a:endParaRPr lang="pt-BR" b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C52C7-383E-6596-AC07-BC5845A52472}"/>
              </a:ext>
            </a:extLst>
          </p:cNvPr>
          <p:cNvGrpSpPr/>
          <p:nvPr/>
        </p:nvGrpSpPr>
        <p:grpSpPr>
          <a:xfrm>
            <a:off x="1029847" y="2942495"/>
            <a:ext cx="5307104" cy="3119717"/>
            <a:chOff x="1029847" y="2942495"/>
            <a:chExt cx="5307104" cy="3119717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E0638B9-B760-9C33-44E3-388EA4058339}"/>
                </a:ext>
              </a:extLst>
            </p:cNvPr>
            <p:cNvSpPr/>
            <p:nvPr/>
          </p:nvSpPr>
          <p:spPr>
            <a:xfrm>
              <a:off x="1029847" y="4394777"/>
              <a:ext cx="5280211" cy="1667435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05155F8-6E90-4C78-5CAE-3C46258213E8}"/>
                </a:ext>
              </a:extLst>
            </p:cNvPr>
            <p:cNvSpPr/>
            <p:nvPr/>
          </p:nvSpPr>
          <p:spPr>
            <a:xfrm>
              <a:off x="1056740" y="3668636"/>
              <a:ext cx="5280211" cy="1667435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6FDCD44-133E-63B3-7DB8-A8EA5D000FC8}"/>
                </a:ext>
              </a:extLst>
            </p:cNvPr>
            <p:cNvSpPr/>
            <p:nvPr/>
          </p:nvSpPr>
          <p:spPr>
            <a:xfrm>
              <a:off x="1029847" y="2942495"/>
              <a:ext cx="5280211" cy="1667435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37B77-3A56-C3CE-84DB-3F24C2D3623F}"/>
                </a:ext>
              </a:extLst>
            </p:cNvPr>
            <p:cNvSpPr txBox="1"/>
            <p:nvPr/>
          </p:nvSpPr>
          <p:spPr>
            <a:xfrm>
              <a:off x="1289823" y="5518323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Dispositivos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07E90-7557-E20E-C4C3-AFF9AB9D6548}"/>
                </a:ext>
              </a:extLst>
            </p:cNvPr>
            <p:cNvSpPr txBox="1"/>
            <p:nvPr/>
          </p:nvSpPr>
          <p:spPr>
            <a:xfrm>
              <a:off x="1289822" y="4083969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cs typeface="Calibri"/>
                </a:rPr>
                <a:t>Dados</a:t>
              </a:r>
              <a:endParaRPr lang="en-US" sz="2800" b="1" err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55018-DDF5-0816-7C27-B08B3A041B1A}"/>
                </a:ext>
              </a:extLst>
            </p:cNvPr>
            <p:cNvSpPr txBox="1"/>
            <p:nvPr/>
          </p:nvSpPr>
          <p:spPr>
            <a:xfrm>
              <a:off x="1289823" y="4819076"/>
              <a:ext cx="298692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Interconexão</a:t>
              </a:r>
              <a:endParaRPr lang="pt-B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3107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40" y="-58150"/>
            <a:ext cx="5468471" cy="2484524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Do que é feita uma Cidade Inteligente?</a:t>
            </a:r>
            <a:endParaRPr lang="pt-BR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FE0638B9-B760-9C33-44E3-388EA4058339}"/>
              </a:ext>
            </a:extLst>
          </p:cNvPr>
          <p:cNvSpPr/>
          <p:nvPr/>
        </p:nvSpPr>
        <p:spPr>
          <a:xfrm>
            <a:off x="1029847" y="4394777"/>
            <a:ext cx="5280211" cy="1667435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B05155F8-6E90-4C78-5CAE-3C46258213E8}"/>
              </a:ext>
            </a:extLst>
          </p:cNvPr>
          <p:cNvSpPr/>
          <p:nvPr/>
        </p:nvSpPr>
        <p:spPr>
          <a:xfrm>
            <a:off x="1056740" y="3668636"/>
            <a:ext cx="5280211" cy="1667435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76FDCD44-133E-63B3-7DB8-A8EA5D000FC8}"/>
              </a:ext>
            </a:extLst>
          </p:cNvPr>
          <p:cNvSpPr/>
          <p:nvPr/>
        </p:nvSpPr>
        <p:spPr>
          <a:xfrm>
            <a:off x="1029847" y="2942495"/>
            <a:ext cx="5280211" cy="1667435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37B77-3A56-C3CE-84DB-3F24C2D3623F}"/>
              </a:ext>
            </a:extLst>
          </p:cNvPr>
          <p:cNvSpPr txBox="1"/>
          <p:nvPr/>
        </p:nvSpPr>
        <p:spPr>
          <a:xfrm>
            <a:off x="1289823" y="5518323"/>
            <a:ext cx="254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b="1" dirty="0">
                <a:cs typeface="Calibri"/>
              </a:rPr>
              <a:t>Dispositivos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07E90-7557-E20E-C4C3-AFF9AB9D6548}"/>
              </a:ext>
            </a:extLst>
          </p:cNvPr>
          <p:cNvSpPr txBox="1"/>
          <p:nvPr/>
        </p:nvSpPr>
        <p:spPr>
          <a:xfrm>
            <a:off x="1289822" y="4083969"/>
            <a:ext cx="254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cs typeface="Calibri"/>
              </a:rPr>
              <a:t>Dados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55018-DDF5-0816-7C27-B08B3A041B1A}"/>
              </a:ext>
            </a:extLst>
          </p:cNvPr>
          <p:cNvSpPr txBox="1"/>
          <p:nvPr/>
        </p:nvSpPr>
        <p:spPr>
          <a:xfrm>
            <a:off x="1289823" y="4819076"/>
            <a:ext cx="2986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b="1">
                <a:cs typeface="Calibri"/>
              </a:rPr>
              <a:t>Interconexão</a:t>
            </a:r>
            <a:endParaRPr lang="pt-BR" sz="2800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645B2-C5FC-604B-6198-9DF1C24E0A91}"/>
              </a:ext>
            </a:extLst>
          </p:cNvPr>
          <p:cNvGrpSpPr/>
          <p:nvPr/>
        </p:nvGrpSpPr>
        <p:grpSpPr>
          <a:xfrm>
            <a:off x="8435896" y="815898"/>
            <a:ext cx="2741341" cy="5306121"/>
            <a:chOff x="8435896" y="815898"/>
            <a:chExt cx="2741341" cy="53061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5BD398-39F4-A735-0DD7-1B2909043D4F}"/>
                </a:ext>
              </a:extLst>
            </p:cNvPr>
            <p:cNvSpPr/>
            <p:nvPr/>
          </p:nvSpPr>
          <p:spPr>
            <a:xfrm>
              <a:off x="8435897" y="1940313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Processos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29B28-E88E-9944-7ACC-A18D8840CD22}"/>
                </a:ext>
              </a:extLst>
            </p:cNvPr>
            <p:cNvSpPr/>
            <p:nvPr/>
          </p:nvSpPr>
          <p:spPr>
            <a:xfrm>
              <a:off x="8435897" y="137345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Visões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7BF4B-B510-2A50-B4E8-798305F4A0F3}"/>
                </a:ext>
              </a:extLst>
            </p:cNvPr>
            <p:cNvSpPr/>
            <p:nvPr/>
          </p:nvSpPr>
          <p:spPr>
            <a:xfrm>
              <a:off x="8435897" y="81589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Stakeholders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C3C39D-54F5-655E-1564-E2FB28CC3B12}"/>
                </a:ext>
              </a:extLst>
            </p:cNvPr>
            <p:cNvSpPr/>
            <p:nvPr/>
          </p:nvSpPr>
          <p:spPr>
            <a:xfrm>
              <a:off x="8435896" y="247928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 dirty="0">
                  <a:solidFill>
                    <a:srgbClr val="000000"/>
                  </a:solidFill>
                  <a:cs typeface="Calibri"/>
                </a:rPr>
                <a:t>Governança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87F5DC-B0E5-328D-A594-B11A24F894C5}"/>
                </a:ext>
              </a:extLst>
            </p:cNvPr>
            <p:cNvSpPr/>
            <p:nvPr/>
          </p:nvSpPr>
          <p:spPr>
            <a:xfrm>
              <a:off x="8435896" y="303684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Conhecimento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B08C71-581D-FFA0-16AB-8A9CD697366E}"/>
                </a:ext>
              </a:extLst>
            </p:cNvPr>
            <p:cNvSpPr/>
            <p:nvPr/>
          </p:nvSpPr>
          <p:spPr>
            <a:xfrm>
              <a:off x="8435896" y="355723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Aplicações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C2F574-3EC5-464D-1B37-007E0DC8137A}"/>
                </a:ext>
              </a:extLst>
            </p:cNvPr>
            <p:cNvSpPr/>
            <p:nvPr/>
          </p:nvSpPr>
          <p:spPr>
            <a:xfrm>
              <a:off x="8435896" y="4114800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Dados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F06A89-D31B-EC71-2BB4-E6F91BB4478C}"/>
                </a:ext>
              </a:extLst>
            </p:cNvPr>
            <p:cNvSpPr/>
            <p:nvPr/>
          </p:nvSpPr>
          <p:spPr>
            <a:xfrm>
              <a:off x="8435896" y="4653775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Armazenamento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77163E-DC4E-6B2C-21F5-9CA97A57FB27}"/>
                </a:ext>
              </a:extLst>
            </p:cNvPr>
            <p:cNvSpPr/>
            <p:nvPr/>
          </p:nvSpPr>
          <p:spPr>
            <a:xfrm>
              <a:off x="8435896" y="5183458"/>
              <a:ext cx="2741340" cy="4088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Redes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FD08C3-F689-6E83-D1D1-79F544F0F025}"/>
                </a:ext>
              </a:extLst>
            </p:cNvPr>
            <p:cNvSpPr/>
            <p:nvPr/>
          </p:nvSpPr>
          <p:spPr>
            <a:xfrm>
              <a:off x="8435896" y="5713141"/>
              <a:ext cx="2741340" cy="4088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Aquisição de Dados</a:t>
              </a:r>
            </a:p>
          </p:txBody>
        </p:sp>
      </p:grpSp>
      <p:sp>
        <p:nvSpPr>
          <p:cNvPr id="22" name="Trapezoid 21">
            <a:extLst>
              <a:ext uri="{FF2B5EF4-FFF2-40B4-BE49-F238E27FC236}">
                <a16:creationId xmlns:a16="http://schemas.microsoft.com/office/drawing/2014/main" id="{09E55D2E-FA4E-6BF7-8DA4-6253D30DFEFC}"/>
              </a:ext>
            </a:extLst>
          </p:cNvPr>
          <p:cNvSpPr/>
          <p:nvPr/>
        </p:nvSpPr>
        <p:spPr>
          <a:xfrm>
            <a:off x="1083633" y="2247996"/>
            <a:ext cx="5280211" cy="1667435"/>
          </a:xfrm>
          <a:prstGeom prst="trapezoid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b="1" dirty="0" err="1">
                <a:solidFill>
                  <a:schemeClr val="tx1"/>
                </a:solidFill>
              </a:rPr>
              <a:t>Gestão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09B4771-93D9-CA4F-D450-2202482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31" y="-4021"/>
            <a:ext cx="8736981" cy="68846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09EF95-7057-C8C5-CEF7-CA3CE37B62E3}"/>
              </a:ext>
            </a:extLst>
          </p:cNvPr>
          <p:cNvSpPr txBox="1">
            <a:spLocks/>
          </p:cNvSpPr>
          <p:nvPr/>
        </p:nvSpPr>
        <p:spPr>
          <a:xfrm>
            <a:off x="309756" y="2824602"/>
            <a:ext cx="3418659" cy="1801027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ISO 30145</a:t>
            </a:r>
            <a:endParaRPr lang="en-US">
              <a:solidFill>
                <a:srgbClr val="000000"/>
              </a:solidFill>
              <a:latin typeface="Calibri Light" panose="020F0302020204030204"/>
              <a:cs typeface="Calibri Light"/>
            </a:endParaRPr>
          </a:p>
          <a:p>
            <a:endParaRPr lang="pt-BR" b="1">
              <a:solidFill>
                <a:srgbClr val="70AD47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213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F54F-21CD-471D-46C8-07F67769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"/>
              </a:rPr>
              <a:t>Aplicações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869C-516C-BD2B-5D85-C56383E3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Smart Transportation</a:t>
            </a:r>
          </a:p>
          <a:p>
            <a:r>
              <a:rPr lang="en-US">
                <a:cs typeface="Calibri"/>
              </a:rPr>
              <a:t>Smart Government</a:t>
            </a:r>
          </a:p>
          <a:p>
            <a:r>
              <a:rPr lang="en-US">
                <a:cs typeface="Calibri"/>
              </a:rPr>
              <a:t>Smart Health</a:t>
            </a:r>
          </a:p>
          <a:p>
            <a:r>
              <a:rPr lang="en-US">
                <a:cs typeface="Calibri"/>
              </a:rPr>
              <a:t>Smart Campus</a:t>
            </a:r>
          </a:p>
          <a:p>
            <a:r>
              <a:rPr lang="en-US">
                <a:cs typeface="Calibri"/>
              </a:rPr>
              <a:t>Smart Home</a:t>
            </a:r>
          </a:p>
          <a:p>
            <a:r>
              <a:rPr lang="en-US">
                <a:cs typeface="Calibri"/>
              </a:rPr>
              <a:t>Smart Health Care</a:t>
            </a:r>
          </a:p>
          <a:p>
            <a:r>
              <a:rPr lang="en-US">
                <a:cs typeface="Calibri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0080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ky, road, outdoor, transport&#10;&#10;Description automatically generated">
            <a:extLst>
              <a:ext uri="{FF2B5EF4-FFF2-40B4-BE49-F238E27FC236}">
                <a16:creationId xmlns:a16="http://schemas.microsoft.com/office/drawing/2014/main" id="{19402EEA-70F1-C537-FAD1-B7EB383C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748"/>
            <a:ext cx="12191998" cy="7215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AD6BA-C36C-95AA-D7B2-FEE4AF6C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 Transportation</a:t>
            </a:r>
            <a:endParaRPr lang="en-US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14E8-A14E-B131-94D6-C1D327F84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75648" y="2183637"/>
            <a:ext cx="3516349" cy="4674363"/>
          </a:xfrm>
          <a:solidFill>
            <a:schemeClr val="tx1">
              <a:alpha val="69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endParaRPr lang="pt-BR" sz="2000" dirty="0">
              <a:solidFill>
                <a:srgbClr val="FFFFFF"/>
              </a:solidFill>
              <a:cs typeface="Calibri"/>
            </a:endParaRP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Estacionamento Inteligente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Trânsito Inteligente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Uberização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Compartilhamento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Bicicletas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Veículos Elétricos pessoais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Carros Elétricos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Carros Autônomos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Rede Veiculares!</a:t>
            </a:r>
          </a:p>
          <a:p>
            <a:r>
              <a:rPr lang="pt-BR" sz="2000" dirty="0" err="1">
                <a:solidFill>
                  <a:srgbClr val="FFFFFF"/>
                </a:solidFill>
                <a:cs typeface="Calibri"/>
              </a:rPr>
              <a:t>Platooning</a:t>
            </a:r>
            <a:endParaRPr lang="pt-BR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DF579-3D79-1152-A403-8D8A1793E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767" y="-355532"/>
            <a:ext cx="7049757" cy="122593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https://www.researchgate.net/publication/362778743_Intelligent_Traffic_Monitoring_Systems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4"/>
              </a:rPr>
              <a:t>https://www.tecmundo.com.br/internet/7869-platooning-o-sistema-que-vai-revolucionar-o-jeito-de-viajar-de-carro.htm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15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7026-3851-C0EE-09D7-C75B004D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B0D9-5A69-764F-20C9-60CDFDF0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9600" b="1">
                <a:solidFill>
                  <a:schemeClr val="accent6"/>
                </a:solidFill>
                <a:cs typeface="Calibri"/>
              </a:rPr>
              <a:t>55% da População Vive em Cidades.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8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752-7FDD-48A7-AD4B-BDD65183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Carro</a:t>
            </a:r>
            <a:r>
              <a:rPr lang="pt-BR" b="1">
                <a:cs typeface="Calibri Light"/>
              </a:rPr>
              <a:t> </a:t>
            </a:r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Autônomo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2E1F10-9A48-8B2B-DD17-E4DF5B0CD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404" y="1885317"/>
            <a:ext cx="10623191" cy="497268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247A7-CDFB-9B45-6C81-FD189A7DF2AF}"/>
              </a:ext>
            </a:extLst>
          </p:cNvPr>
          <p:cNvSpPr/>
          <p:nvPr/>
        </p:nvSpPr>
        <p:spPr>
          <a:xfrm>
            <a:off x="9251539" y="4963105"/>
            <a:ext cx="2102261" cy="1894895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 panose="020F0502020204030204"/>
              </a:rPr>
              <a:t>VANETs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 panose="020F0502020204030204"/>
              </a:rPr>
              <a:t>Fusão de Sensores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 panose="020F0502020204030204"/>
              </a:rPr>
              <a:t>LIDAR</a:t>
            </a:r>
            <a:endParaRPr lang="en-US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673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F50923-2BFA-D495-084F-C7FD9C7D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72" y="3851"/>
            <a:ext cx="8709101" cy="67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797-E520-D059-98DE-92C9CAB2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</a:t>
            </a:r>
            <a:r>
              <a:rPr lang="en-US">
                <a:cs typeface="Calibri Light"/>
              </a:rPr>
              <a:t> 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5F837-2784-832F-75DA-2914B8CB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Atendimento da população para os mais variados serviços, sistemas de:</a:t>
            </a:r>
          </a:p>
          <a:p>
            <a:pPr lvl="1"/>
            <a:r>
              <a:rPr lang="pt-BR" dirty="0">
                <a:cs typeface="Calibri"/>
              </a:rPr>
              <a:t>Tributação</a:t>
            </a:r>
          </a:p>
          <a:p>
            <a:pPr lvl="1"/>
            <a:r>
              <a:rPr lang="pt-BR" dirty="0">
                <a:cs typeface="Calibri"/>
              </a:rPr>
              <a:t>Fiscalização, emissão e recebimento de multas.</a:t>
            </a:r>
          </a:p>
          <a:p>
            <a:pPr lvl="1"/>
            <a:r>
              <a:rPr lang="pt-BR" dirty="0">
                <a:cs typeface="Calibri"/>
              </a:rPr>
              <a:t>Emissão de licenças</a:t>
            </a:r>
          </a:p>
          <a:p>
            <a:pPr lvl="1"/>
            <a:r>
              <a:rPr lang="pt-BR" dirty="0">
                <a:cs typeface="Calibri"/>
              </a:rPr>
              <a:t>Contratos Inteligentes</a:t>
            </a:r>
          </a:p>
          <a:p>
            <a:pPr lvl="1"/>
            <a:r>
              <a:rPr lang="pt-BR" dirty="0">
                <a:cs typeface="Calibri"/>
              </a:rPr>
              <a:t>Block Chain (serviço de cartório)</a:t>
            </a:r>
          </a:p>
          <a:p>
            <a:pPr lvl="1"/>
            <a:r>
              <a:rPr lang="pt-BR" dirty="0">
                <a:cs typeface="Calibri"/>
              </a:rPr>
              <a:t>Sistemas de Manutenção</a:t>
            </a:r>
          </a:p>
          <a:p>
            <a:pPr lvl="1"/>
            <a:r>
              <a:rPr lang="pt-BR" dirty="0">
                <a:cs typeface="Calibri"/>
              </a:rPr>
              <a:t>Etc.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42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534F-38EB-487D-1616-84B9E2B9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solidFill>
                  <a:schemeClr val="accent6"/>
                </a:solidFill>
                <a:latin typeface="Calibri"/>
                <a:cs typeface="Calibri Light"/>
              </a:rPr>
              <a:t>Smart Health</a:t>
            </a:r>
            <a:endParaRPr lang="en-US" sz="8000">
              <a:solidFill>
                <a:schemeClr val="accent6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9416-71C9-847D-2553-4765D8E5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58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dirty="0">
                <a:cs typeface="Calibri"/>
              </a:rPr>
              <a:t>Agendamentos pela Internet</a:t>
            </a:r>
          </a:p>
          <a:p>
            <a:r>
              <a:rPr lang="pt-BR" dirty="0">
                <a:cs typeface="Calibri"/>
              </a:rPr>
              <a:t>Tele medicina</a:t>
            </a:r>
          </a:p>
          <a:p>
            <a:r>
              <a:rPr lang="pt-BR" dirty="0">
                <a:cs typeface="Calibri"/>
              </a:rPr>
              <a:t>Sensores no paciente</a:t>
            </a:r>
          </a:p>
          <a:p>
            <a:r>
              <a:rPr lang="pt-BR" dirty="0">
                <a:cs typeface="Calibri"/>
              </a:rPr>
              <a:t>Diagnósticos por sensores</a:t>
            </a:r>
          </a:p>
          <a:p>
            <a:r>
              <a:rPr lang="pt-BR" dirty="0">
                <a:cs typeface="Calibri"/>
              </a:rPr>
              <a:t>Medicina Preditiva</a:t>
            </a:r>
          </a:p>
          <a:p>
            <a:r>
              <a:rPr lang="pt-BR" dirty="0" err="1">
                <a:cs typeface="Calibri"/>
              </a:rPr>
              <a:t>Exposure</a:t>
            </a:r>
            <a:r>
              <a:rPr lang="pt-BR" dirty="0">
                <a:cs typeface="Calibri"/>
              </a:rPr>
              <a:t> Tracking</a:t>
            </a:r>
          </a:p>
          <a:p>
            <a:r>
              <a:rPr lang="pt-BR" dirty="0">
                <a:cs typeface="Calibri"/>
              </a:rPr>
              <a:t>Compartilhamento de Dados Médicos (</a:t>
            </a:r>
            <a:r>
              <a:rPr lang="pt-BR" dirty="0" err="1">
                <a:cs typeface="Calibri"/>
              </a:rPr>
              <a:t>Block</a:t>
            </a:r>
            <a:r>
              <a:rPr lang="pt-BR" dirty="0">
                <a:cs typeface="Calibri"/>
              </a:rPr>
              <a:t> Chain para ficha e prontuário)</a:t>
            </a:r>
          </a:p>
          <a:p>
            <a:r>
              <a:rPr lang="pt-BR" dirty="0">
                <a:cs typeface="Calibri"/>
              </a:rPr>
              <a:t>Pesquisas</a:t>
            </a:r>
          </a:p>
          <a:p>
            <a:r>
              <a:rPr lang="pt-BR" dirty="0">
                <a:cs typeface="Calibri"/>
              </a:rPr>
              <a:t>Identificação de Problemas de </a:t>
            </a:r>
            <a:r>
              <a:rPr lang="pt-BR" dirty="0" err="1">
                <a:cs typeface="Calibri"/>
              </a:rPr>
              <a:t>sáude</a:t>
            </a:r>
            <a:r>
              <a:rPr lang="pt-BR" dirty="0">
                <a:cs typeface="Calibri"/>
              </a:rPr>
              <a:t> pública</a:t>
            </a:r>
          </a:p>
          <a:p>
            <a:r>
              <a:rPr lang="pt-BR" dirty="0">
                <a:cs typeface="Calibri"/>
              </a:rPr>
              <a:t>Comunicação</a:t>
            </a:r>
          </a:p>
        </p:txBody>
      </p:sp>
      <p:pic>
        <p:nvPicPr>
          <p:cNvPr id="5" name="Picture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C2C90A83-E202-CA59-CDEF-BD575D4BD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1352"/>
            <a:ext cx="5765801" cy="47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2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7747FF-0CC8-D732-0348-BBE819B7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652075"/>
            <a:ext cx="11326806" cy="5553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2A704-D357-DC03-E1C0-A46C0A55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Meio</a:t>
            </a:r>
            <a:r>
              <a:rPr lang="pt-BR" dirty="0">
                <a:cs typeface="Calibri Light"/>
              </a:rPr>
              <a:t> </a:t>
            </a:r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Ambiente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C79-C7A1-7E8B-6E6F-E6EFD5267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97" y="2520176"/>
            <a:ext cx="5257800" cy="4170556"/>
          </a:xfrm>
          <a:solidFill>
            <a:schemeClr val="tx1">
              <a:alpha val="71000"/>
            </a:schemeClr>
          </a:solidFill>
        </p:spPr>
        <p:txBody>
          <a:bodyPr>
            <a:normAutofit lnSpcReduction="10000"/>
          </a:bodyPr>
          <a:lstStyle/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Qualidade da Água</a:t>
            </a:r>
          </a:p>
          <a:p>
            <a:r>
              <a:rPr lang="pt-BR" dirty="0">
                <a:solidFill>
                  <a:schemeClr val="bg1"/>
                </a:solidFill>
              </a:rPr>
              <a:t>Qualidade do AR</a:t>
            </a:r>
          </a:p>
          <a:p>
            <a:r>
              <a:rPr lang="pt-BR" dirty="0">
                <a:solidFill>
                  <a:schemeClr val="bg1"/>
                </a:solidFill>
              </a:rPr>
              <a:t>Gerenciamento do </a:t>
            </a:r>
            <a:r>
              <a:rPr lang="pt-BR" dirty="0" err="1">
                <a:solidFill>
                  <a:schemeClr val="bg1"/>
                </a:solidFill>
              </a:rPr>
              <a:t>Eco-sistema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Gestão de parques e Estuários</a:t>
            </a:r>
          </a:p>
          <a:p>
            <a:r>
              <a:rPr lang="pt-BR" dirty="0">
                <a:solidFill>
                  <a:schemeClr val="bg1"/>
                </a:solidFill>
              </a:rPr>
              <a:t>Programas de redução de consumo de energia, redução de pegada de carbono, redução de lixo.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30BE-0617-3063-B094-0F1FA7833789}"/>
              </a:ext>
            </a:extLst>
          </p:cNvPr>
          <p:cNvSpPr txBox="1"/>
          <p:nvPr/>
        </p:nvSpPr>
        <p:spPr>
          <a:xfrm>
            <a:off x="5920273" y="6169709"/>
            <a:ext cx="6092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sustainabilitymag.com</a:t>
            </a:r>
            <a:r>
              <a:rPr lang="pt-BR" sz="1200" dirty="0"/>
              <a:t>/top10/top-10-smart-cities-around-the-world</a:t>
            </a:r>
          </a:p>
        </p:txBody>
      </p:sp>
    </p:spTree>
    <p:extLst>
      <p:ext uri="{BB962C8B-B14F-4D97-AF65-F5344CB8AC3E}">
        <p14:creationId xmlns:p14="http://schemas.microsoft.com/office/powerpoint/2010/main" val="383039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9EB2669-429A-E914-A1AB-A03269F8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5" y="195552"/>
            <a:ext cx="6423102" cy="6262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0AAC9-3F68-D16D-6F31-F5BA800B17C9}"/>
              </a:ext>
            </a:extLst>
          </p:cNvPr>
          <p:cNvSpPr txBox="1"/>
          <p:nvPr/>
        </p:nvSpPr>
        <p:spPr>
          <a:xfrm>
            <a:off x="8772524" y="6385449"/>
            <a:ext cx="4143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smartcity.press</a:t>
            </a:r>
            <a:r>
              <a:rPr lang="en-US" sz="1200" dirty="0"/>
              <a:t>/the-role-of-green-spaces/</a:t>
            </a:r>
          </a:p>
        </p:txBody>
      </p:sp>
    </p:spTree>
    <p:extLst>
      <p:ext uri="{BB962C8B-B14F-4D97-AF65-F5344CB8AC3E}">
        <p14:creationId xmlns:p14="http://schemas.microsoft.com/office/powerpoint/2010/main" val="50117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52F6-EFB7-113F-EAEA-3B8E4201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Dispositivos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e</a:t>
            </a:r>
            <a:b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</a:br>
            <a:r>
              <a:rPr lang="en-US" sz="4800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Aquisição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9F0D-DD93-41C5-F2CE-76A3F4F35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Sensores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BF76-3CD8-5239-1D05-990E96D2FE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Câmeras,</a:t>
            </a:r>
          </a:p>
          <a:p>
            <a:r>
              <a:rPr lang="pt-BR" dirty="0">
                <a:cs typeface="Calibri"/>
              </a:rPr>
              <a:t>Sensores diversos: Iluminação, temperatura, fluxo de veículos, pressão 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BFADB-E98C-1AB2-B83E-C029DFD0D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Humanos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DA42-B1E5-C2B6-CD45-E81276E64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Celulares: Rastros, entrada de dados, câmera, microfone e outros.</a:t>
            </a:r>
          </a:p>
        </p:txBody>
      </p:sp>
    </p:spTree>
    <p:extLst>
      <p:ext uri="{BB962C8B-B14F-4D97-AF65-F5344CB8AC3E}">
        <p14:creationId xmlns:p14="http://schemas.microsoft.com/office/powerpoint/2010/main" val="203736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07BD-65C2-5591-6CD7-CC788041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chemeClr val="accent6"/>
                </a:solidFill>
                <a:latin typeface="Calibri"/>
                <a:cs typeface="Calibri Light"/>
              </a:rPr>
              <a:t>Edge 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BB4-947D-3ACF-E9D8-9EBCC885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72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Processar o dado perto de onde ele é produzido. </a:t>
            </a:r>
          </a:p>
          <a:p>
            <a:r>
              <a:rPr lang="pt-BR">
                <a:cs typeface="Calibri"/>
              </a:rPr>
              <a:t>Enviar dados sumarizados.</a:t>
            </a:r>
          </a:p>
          <a:p>
            <a:r>
              <a:rPr lang="pt-BR">
                <a:cs typeface="Calibri"/>
              </a:rPr>
              <a:t>Armazenar temporariamente os dados localmente e enviar se forem solicitados dentro do prazo de retenção.</a:t>
            </a:r>
          </a:p>
          <a:p>
            <a:r>
              <a:rPr lang="pt-BR">
                <a:cs typeface="Calibri"/>
              </a:rPr>
              <a:t>Usar servidores intermediários, perto de onde o dado é produzido (se for preciso manter dados ou se for necessário maior poder de processamento para tratá-los).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423D-66DF-C07C-43B0-72278A02566E}"/>
              </a:ext>
            </a:extLst>
          </p:cNvPr>
          <p:cNvSpPr txBox="1"/>
          <p:nvPr/>
        </p:nvSpPr>
        <p:spPr>
          <a:xfrm>
            <a:off x="7417092" y="6027453"/>
            <a:ext cx="4500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https://mediacenter.ibm.com/id/1_hexx0d7g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https://www.cisco.com/c/en/us/solutions/service-provider/edge-computing/establishing-the-edge.html#~infrastructure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612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ED5A6CD5-57FB-A554-8618-BBE2713F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7" y="4037656"/>
            <a:ext cx="2743200" cy="1541958"/>
          </a:xfrm>
          <a:prstGeom prst="rect">
            <a:avLst/>
          </a:prstGeom>
        </p:spPr>
      </p:pic>
      <p:pic>
        <p:nvPicPr>
          <p:cNvPr id="5" name="Picture 5" descr="A picture containing indoor, person, electronics&#10;&#10;Description automatically generated">
            <a:extLst>
              <a:ext uri="{FF2B5EF4-FFF2-40B4-BE49-F238E27FC236}">
                <a16:creationId xmlns:a16="http://schemas.microsoft.com/office/drawing/2014/main" id="{A25B33E2-6778-67F4-DA1E-AD1AD47E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79" y="3995622"/>
            <a:ext cx="2743200" cy="1543050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8A76D40-A227-4C2A-A53E-D9AE105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" y="2285768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DC18-1993-6A7C-00A7-67FDE5FFF419}"/>
              </a:ext>
            </a:extLst>
          </p:cNvPr>
          <p:cNvSpPr txBox="1"/>
          <p:nvPr/>
        </p:nvSpPr>
        <p:spPr>
          <a:xfrm>
            <a:off x="3893634" y="6421243"/>
            <a:ext cx="80332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https://www.the-next-tech.com/artificial-intelligence/10-best-amazing-edge-computing-devices-to-watch-out-for-in-2022/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AB389BD-E514-85C8-831C-1A95F6072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37" y="4717199"/>
            <a:ext cx="1905000" cy="1047750"/>
          </a:xfrm>
          <a:prstGeom prst="rect">
            <a:avLst/>
          </a:prstGeom>
        </p:spPr>
      </p:pic>
      <p:pic>
        <p:nvPicPr>
          <p:cNvPr id="10" name="Picture 10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3CB64C1A-E3A9-DCB3-1EB9-2A6453D9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328" y="2285768"/>
            <a:ext cx="2743200" cy="15430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EDB233F-F01D-BF2A-A946-E244574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Dispositivos de Edge </a:t>
            </a:r>
            <a:r>
              <a:rPr lang="pt-BR" sz="6000" b="1" err="1">
                <a:solidFill>
                  <a:schemeClr val="accent6"/>
                </a:solidFill>
                <a:latin typeface="Calibri"/>
                <a:cs typeface="Calibri Light"/>
              </a:rPr>
              <a:t>Computing</a:t>
            </a:r>
            <a:endParaRPr lang="pt-BR" sz="60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648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68" y="299092"/>
            <a:ext cx="6075337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Tecnologias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de Redes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4060"/>
            <a:ext cx="10515600" cy="3812904"/>
          </a:xfrm>
        </p:spPr>
        <p:txBody>
          <a:bodyPr/>
          <a:lstStyle/>
          <a:p>
            <a:r>
              <a:rPr lang="en-US" dirty="0"/>
              <a:t>Redes </a:t>
            </a:r>
            <a:r>
              <a:rPr lang="en-US" dirty="0" err="1"/>
              <a:t>Públicas</a:t>
            </a:r>
            <a:endParaRPr lang="en-US" dirty="0"/>
          </a:p>
          <a:p>
            <a:r>
              <a:rPr lang="en-US" dirty="0"/>
              <a:t>Redes </a:t>
            </a:r>
            <a:r>
              <a:rPr lang="en-US" dirty="0" err="1"/>
              <a:t>Privadas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9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mountain, city&#10;&#10;Description automatically generated">
            <a:extLst>
              <a:ext uri="{FF2B5EF4-FFF2-40B4-BE49-F238E27FC236}">
                <a16:creationId xmlns:a16="http://schemas.microsoft.com/office/drawing/2014/main" id="{261B19C6-DA17-845D-A60D-24B18561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" y="232852"/>
            <a:ext cx="11999625" cy="595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315E9-41B2-DE3E-789B-7963990726DD}"/>
              </a:ext>
            </a:extLst>
          </p:cNvPr>
          <p:cNvSpPr txBox="1"/>
          <p:nvPr/>
        </p:nvSpPr>
        <p:spPr>
          <a:xfrm>
            <a:off x="8909154" y="6373318"/>
            <a:ext cx="301801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https://news.un.org/pt/story/2019/02/1660701</a:t>
            </a:r>
          </a:p>
        </p:txBody>
      </p:sp>
    </p:spTree>
    <p:extLst>
      <p:ext uri="{BB962C8B-B14F-4D97-AF65-F5344CB8AC3E}">
        <p14:creationId xmlns:p14="http://schemas.microsoft.com/office/powerpoint/2010/main" val="230834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A91B7A9-BE0B-9526-2BAE-7C90BB55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64505"/>
            <a:ext cx="10344613" cy="6654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B43BB-F605-C241-1590-A0E9B6F4B312}"/>
              </a:ext>
            </a:extLst>
          </p:cNvPr>
          <p:cNvSpPr txBox="1"/>
          <p:nvPr/>
        </p:nvSpPr>
        <p:spPr>
          <a:xfrm>
            <a:off x="260196" y="6579219"/>
            <a:ext cx="9283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https://forum.huawei.com/enterprise/en/distribution-of-iot-protocols-in-osi/thread/765915-887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6572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F881F-6272-996C-908F-8239A0C69F6B}"/>
              </a:ext>
            </a:extLst>
          </p:cNvPr>
          <p:cNvSpPr txBox="1"/>
          <p:nvPr/>
        </p:nvSpPr>
        <p:spPr>
          <a:xfrm>
            <a:off x="636275" y="5890030"/>
            <a:ext cx="216049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NB-IoT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72CD-58C7-CE87-A173-BE17771F1C3E}"/>
              </a:ext>
            </a:extLst>
          </p:cNvPr>
          <p:cNvSpPr txBox="1"/>
          <p:nvPr/>
        </p:nvSpPr>
        <p:spPr>
          <a:xfrm>
            <a:off x="636494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5G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7EA40-1C84-392C-723D-2C42E2C1FC94}"/>
              </a:ext>
            </a:extLst>
          </p:cNvPr>
          <p:cNvSpPr txBox="1"/>
          <p:nvPr/>
        </p:nvSpPr>
        <p:spPr>
          <a:xfrm>
            <a:off x="2967318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ZigBee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23FBB-1386-26F6-6BB9-4F7AD1F9385A}"/>
              </a:ext>
            </a:extLst>
          </p:cNvPr>
          <p:cNvSpPr txBox="1"/>
          <p:nvPr/>
        </p:nvSpPr>
        <p:spPr>
          <a:xfrm>
            <a:off x="2967318" y="5889811"/>
            <a:ext cx="216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Lora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E3689-CDBD-36D7-F332-82581E677287}"/>
              </a:ext>
            </a:extLst>
          </p:cNvPr>
          <p:cNvSpPr txBox="1"/>
          <p:nvPr/>
        </p:nvSpPr>
        <p:spPr>
          <a:xfrm>
            <a:off x="636494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106FA-EC9C-F2C0-B98A-2C413A6AD2E9}"/>
              </a:ext>
            </a:extLst>
          </p:cNvPr>
          <p:cNvSpPr txBox="1"/>
          <p:nvPr/>
        </p:nvSpPr>
        <p:spPr>
          <a:xfrm>
            <a:off x="2967317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Un-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6D24A-945D-A015-A2C3-DF9A45638611}"/>
              </a:ext>
            </a:extLst>
          </p:cNvPr>
          <p:cNvSpPr txBox="1"/>
          <p:nvPr/>
        </p:nvSpPr>
        <p:spPr>
          <a:xfrm>
            <a:off x="7073152" y="4616823"/>
            <a:ext cx="8964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359C1-1BEF-968E-F2B5-484345970EC2}"/>
              </a:ext>
            </a:extLst>
          </p:cNvPr>
          <p:cNvSpPr txBox="1"/>
          <p:nvPr/>
        </p:nvSpPr>
        <p:spPr>
          <a:xfrm>
            <a:off x="8059269" y="4607858"/>
            <a:ext cx="896471" cy="37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MQTT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43F0B-0E44-C3DC-CE96-357B92BF0518}"/>
              </a:ext>
            </a:extLst>
          </p:cNvPr>
          <p:cNvSpPr txBox="1"/>
          <p:nvPr/>
        </p:nvSpPr>
        <p:spPr>
          <a:xfrm>
            <a:off x="636493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Camadas física e enlace</a:t>
            </a:r>
            <a:endParaRPr lang="pt-BR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C14BE6-B838-AEBF-9E30-5E8C41B6505F}"/>
              </a:ext>
            </a:extLst>
          </p:cNvPr>
          <p:cNvSpPr txBox="1"/>
          <p:nvPr/>
        </p:nvSpPr>
        <p:spPr>
          <a:xfrm>
            <a:off x="6078069" y="4616823"/>
            <a:ext cx="8964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19555-4BB6-EDA6-D76A-FFF29C4EBE61}"/>
              </a:ext>
            </a:extLst>
          </p:cNvPr>
          <p:cNvSpPr txBox="1"/>
          <p:nvPr/>
        </p:nvSpPr>
        <p:spPr>
          <a:xfrm>
            <a:off x="6060140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 de Aplicação</a:t>
            </a:r>
            <a:endParaRPr lang="pt-BR">
              <a:cs typeface="Calibri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C38FD1-3D5A-1A9D-F3E9-BC9601725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012" y="1762871"/>
            <a:ext cx="10578353" cy="219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Baixo consumo de energia,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longo alcance,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Transportes de mensagens curtas, com baixo </a:t>
            </a:r>
            <a:r>
              <a:rPr lang="pt-BR" i="1">
                <a:ea typeface="+mn-lt"/>
                <a:cs typeface="+mn-lt"/>
              </a:rPr>
              <a:t>overhead </a:t>
            </a:r>
            <a:r>
              <a:rPr lang="pt-BR">
                <a:ea typeface="+mn-lt"/>
                <a:cs typeface="+mn-lt"/>
              </a:rPr>
              <a:t>e alta frequência.</a:t>
            </a:r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FFD15E-3C83-D85A-4B31-E3DD913928C7}"/>
              </a:ext>
            </a:extLst>
          </p:cNvPr>
          <p:cNvSpPr txBox="1"/>
          <p:nvPr/>
        </p:nvSpPr>
        <p:spPr>
          <a:xfrm>
            <a:off x="6382869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https://www.eclipse.org/community/eclipse_newsletter/2014/february/article2.php</a:t>
            </a:r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30556-6F8A-3128-B10D-B1EA2FCE7475}"/>
              </a:ext>
            </a:extLst>
          </p:cNvPr>
          <p:cNvSpPr txBox="1"/>
          <p:nvPr/>
        </p:nvSpPr>
        <p:spPr>
          <a:xfrm>
            <a:off x="242046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https://predictabledesigns.com/wireless_technologies_bluetooth_wifi_zigbee_gsm_lte_lora_nb-iot_lte-m/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60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B46-53E2-292C-E7CE-7D93E2BA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Sistemas de Localização</a:t>
            </a:r>
            <a:endParaRPr lang="pt-BR" sz="6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74A4-1FE7-AE77-0CE2-1BECF21C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Outdoor/Indoor</a:t>
            </a:r>
          </a:p>
          <a:p>
            <a:r>
              <a:rPr lang="en-US">
                <a:cs typeface="Calibri"/>
              </a:rPr>
              <a:t>GPS</a:t>
            </a:r>
          </a:p>
          <a:p>
            <a:r>
              <a:rPr lang="en-US" err="1">
                <a:cs typeface="Calibri"/>
              </a:rPr>
              <a:t>Inercial</a:t>
            </a:r>
          </a:p>
          <a:p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- Fingerprint</a:t>
            </a:r>
          </a:p>
          <a:p>
            <a:r>
              <a:rPr lang="en-US">
                <a:cs typeface="Calibri"/>
              </a:rPr>
              <a:t>Beacons</a:t>
            </a:r>
          </a:p>
          <a:p>
            <a:r>
              <a:rPr lang="en-US">
                <a:cs typeface="Calibri"/>
              </a:rPr>
              <a:t>Location Brokers</a:t>
            </a:r>
          </a:p>
        </p:txBody>
      </p:sp>
    </p:spTree>
    <p:extLst>
      <p:ext uri="{BB962C8B-B14F-4D97-AF65-F5344CB8AC3E}">
        <p14:creationId xmlns:p14="http://schemas.microsoft.com/office/powerpoint/2010/main" val="970969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A8A0-D84A-4246-CA3F-4649875B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7200" b="1">
                <a:solidFill>
                  <a:schemeClr val="accent6"/>
                </a:solidFill>
                <a:latin typeface="+mn-lt"/>
              </a:rPr>
              <a:t>Sistemas Cientes de Contexto</a:t>
            </a:r>
          </a:p>
        </p:txBody>
      </p:sp>
      <p:pic>
        <p:nvPicPr>
          <p:cNvPr id="1026" name="Picture 2" descr="The future of apps: Contextual Awareness - Afdtechtalk">
            <a:extLst>
              <a:ext uri="{FF2B5EF4-FFF2-40B4-BE49-F238E27FC236}">
                <a16:creationId xmlns:a16="http://schemas.microsoft.com/office/drawing/2014/main" id="{8DB8B40C-4E7F-4CC4-5755-FD3CFAEF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557337"/>
            <a:ext cx="9321800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96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2A6-5B85-B988-F6DA-260780EE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Armazenamento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FD76-560C-9267-3133-6109000D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5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Lakes x Data Swamps </a:t>
            </a:r>
          </a:p>
          <a:p>
            <a:r>
              <a:rPr lang="en-US" dirty="0">
                <a:cs typeface="Calibri"/>
              </a:rPr>
              <a:t>Data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30D03-EE87-6996-B1A2-0DA9E44D2ADA}"/>
              </a:ext>
            </a:extLst>
          </p:cNvPr>
          <p:cNvSpPr txBox="1"/>
          <p:nvPr/>
        </p:nvSpPr>
        <p:spPr>
          <a:xfrm>
            <a:off x="6536582" y="6104965"/>
            <a:ext cx="5299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https://blogs.oracle.com/bigdata/post/why-data-lakes-need-a-data-catalog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https://www.dataversity.net/defense-data-swamp/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45A8445-076E-C86D-2BA5-8FF669A8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74" y="1909668"/>
            <a:ext cx="5651809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483D-EE4F-575F-C09B-7D49E29E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602"/>
            <a:ext cx="5257800" cy="1325563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Conhecimento</a:t>
            </a:r>
            <a:endParaRPr lang="en-US" sz="5400" b="1" dirty="0">
              <a:solidFill>
                <a:schemeClr val="accent6">
                  <a:lumMod val="75000"/>
                </a:schemeClr>
              </a:solidFill>
              <a:latin typeface="Calibri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B608-7947-1FB5-5DBC-EB88ABEF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0300" y="1619483"/>
            <a:ext cx="471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Mining e AI</a:t>
            </a:r>
          </a:p>
          <a:p>
            <a:r>
              <a:rPr lang="en-US" dirty="0">
                <a:cs typeface="Calibri"/>
              </a:rPr>
              <a:t>Knowledge Management</a:t>
            </a:r>
          </a:p>
          <a:p>
            <a:r>
              <a:rPr lang="en-US" dirty="0" err="1">
                <a:cs typeface="Calibri"/>
              </a:rPr>
              <a:t>Simuladores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cidades</a:t>
            </a:r>
            <a:r>
              <a:rPr lang="en-US" dirty="0">
                <a:cs typeface="Calibri"/>
              </a:rPr>
              <a:t> e Digital Twins</a:t>
            </a:r>
          </a:p>
          <a:p>
            <a:r>
              <a:rPr lang="en-US" dirty="0" err="1">
                <a:cs typeface="Calibri"/>
              </a:rPr>
              <a:t>Modelos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Open Data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0B4E-178E-66F9-CED8-0AF6A704291C}"/>
              </a:ext>
            </a:extLst>
          </p:cNvPr>
          <p:cNvSpPr txBox="1"/>
          <p:nvPr/>
        </p:nvSpPr>
        <p:spPr>
          <a:xfrm>
            <a:off x="838200" y="4546501"/>
            <a:ext cx="572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https://www.fiware.org/</a:t>
            </a:r>
            <a:endParaRPr lang="pt-BR" dirty="0"/>
          </a:p>
          <a:p>
            <a:r>
              <a:rPr lang="pt-BR" dirty="0">
                <a:hlinkClick r:id="rId3"/>
              </a:rPr>
              <a:t>https://interscity.org/</a:t>
            </a:r>
            <a:endParaRPr lang="pt-BR" dirty="0"/>
          </a:p>
          <a:p>
            <a:r>
              <a:rPr lang="pt-BR" dirty="0">
                <a:hlinkClick r:id="rId4"/>
              </a:rPr>
              <a:t>https://github.com/smart-data-models/SmartCities</a:t>
            </a:r>
            <a:endParaRPr lang="pt-BR" dirty="0"/>
          </a:p>
          <a:p>
            <a:r>
              <a:rPr lang="pt-BR" dirty="0">
                <a:hlinkClick r:id="rId5"/>
              </a:rPr>
              <a:t>https://techcommunity.microsoft.com/t5/internet-of-things-blog/smart-cities-ontology-for-digital-twins/ba-p/2166585</a:t>
            </a:r>
            <a:endParaRPr lang="pt-BR" dirty="0"/>
          </a:p>
          <a:p>
            <a:r>
              <a:rPr lang="pt-BR" dirty="0">
                <a:hlinkClick r:id="rId6"/>
              </a:rPr>
              <a:t>https://ckan.org/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2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4CD0-C72C-4D48-7245-008B12CA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2" y="2573066"/>
            <a:ext cx="4826620" cy="1325563"/>
          </a:xfrm>
        </p:spPr>
        <p:txBody>
          <a:bodyPr>
            <a:normAutofit fontScale="90000"/>
          </a:bodyPr>
          <a:lstStyle/>
          <a:p>
            <a:r>
              <a:rPr lang="pt-BR" sz="72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Visualização de Dados</a:t>
            </a:r>
            <a:endParaRPr lang="pt-BR" sz="7200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B61F-EB11-4113-A027-C8E411FB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063" y="1253331"/>
            <a:ext cx="498273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Dashboards</a:t>
            </a:r>
          </a:p>
          <a:p>
            <a:r>
              <a:rPr lang="en-US" dirty="0">
                <a:cs typeface="Calibri"/>
              </a:rPr>
              <a:t>Scorecards</a:t>
            </a:r>
          </a:p>
          <a:p>
            <a:r>
              <a:rPr lang="en-US" dirty="0">
                <a:cs typeface="Calibri"/>
              </a:rPr>
              <a:t>GIS</a:t>
            </a:r>
          </a:p>
          <a:p>
            <a:r>
              <a:rPr lang="en-US" dirty="0">
                <a:cs typeface="Calibri"/>
              </a:rPr>
              <a:t>Realtime</a:t>
            </a:r>
          </a:p>
          <a:p>
            <a:r>
              <a:rPr lang="en-US" dirty="0">
                <a:cs typeface="Calibri"/>
              </a:rPr>
              <a:t>Video visualization</a:t>
            </a:r>
          </a:p>
          <a:p>
            <a:r>
              <a:rPr lang="en-US" dirty="0">
                <a:cs typeface="Calibri"/>
              </a:rPr>
              <a:t>Data storytelling</a:t>
            </a:r>
          </a:p>
          <a:p>
            <a:r>
              <a:rPr lang="en-US" dirty="0">
                <a:cs typeface="Calibri"/>
              </a:rPr>
              <a:t>Mobile friendly</a:t>
            </a:r>
          </a:p>
          <a:p>
            <a:r>
              <a:rPr lang="en-US" dirty="0" err="1">
                <a:cs typeface="Calibri"/>
              </a:rPr>
              <a:t>Grafos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Realidade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Aumentada</a:t>
            </a:r>
            <a:r>
              <a:rPr lang="en-US" dirty="0">
                <a:cs typeface="Calibri"/>
              </a:rPr>
              <a:t> e Virtual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F48D7-57B4-81A5-F023-559FD8353435}"/>
              </a:ext>
            </a:extLst>
          </p:cNvPr>
          <p:cNvSpPr txBox="1"/>
          <p:nvPr/>
        </p:nvSpPr>
        <p:spPr>
          <a:xfrm>
            <a:off x="5092390" y="6263268"/>
            <a:ext cx="7071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https://link.springer.com/article/10.1186/s13174-021-00136-9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https://www.smartcitiesdive.com/news/6-mapping-tools-that-cities-are-using-for-data-visualization/516887/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10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71B37B7-B76C-8563-24F0-6DE19477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" y="502378"/>
            <a:ext cx="12225672" cy="55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2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F617-3E72-8478-B112-88185E92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Desafios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e </a:t>
            </a:r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Problemas</a:t>
            </a:r>
            <a:endParaRPr lang="en-US" sz="8800" b="1" err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719A-79EE-FFE7-ED8C-AB2E4051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>
                <a:cs typeface="Calibri"/>
              </a:rPr>
              <a:t>Como conectar milhões de sensores e milhares de servidores.</a:t>
            </a:r>
          </a:p>
          <a:p>
            <a:r>
              <a:rPr lang="pt-BR">
                <a:cs typeface="Calibri"/>
              </a:rPr>
              <a:t>Como processar dados em diferentes níveis sem preda de informações importantes.</a:t>
            </a:r>
          </a:p>
          <a:p>
            <a:r>
              <a:rPr lang="pt-BR">
                <a:cs typeface="Calibri"/>
              </a:rPr>
              <a:t>Como armazenar a grande quantidade de dados.</a:t>
            </a:r>
          </a:p>
          <a:p>
            <a:r>
              <a:rPr lang="pt-BR">
                <a:cs typeface="Calibri"/>
              </a:rPr>
              <a:t>Como processar de forma eficiente e geral resultados relevantes.</a:t>
            </a:r>
          </a:p>
          <a:p>
            <a:r>
              <a:rPr lang="pt-BR">
                <a:cs typeface="Calibri"/>
              </a:rPr>
              <a:t>Como garantir o direito à Privacidade.</a:t>
            </a:r>
          </a:p>
          <a:p>
            <a:r>
              <a:rPr lang="pt-BR">
                <a:cs typeface="Calibri"/>
              </a:rPr>
              <a:t>Como garantir a Segurança necessária para os dados e aplicações.</a:t>
            </a:r>
          </a:p>
          <a:p>
            <a:r>
              <a:rPr lang="pt-BR">
                <a:cs typeface="Calibri"/>
              </a:rPr>
              <a:t>Como crescer junto com a cidade, Escalabilidade.</a:t>
            </a:r>
          </a:p>
          <a:p>
            <a:r>
              <a:rPr lang="pt-BR">
                <a:cs typeface="Calibri"/>
              </a:rPr>
              <a:t>Dependência e Dados Abertos: construção de serviços privados sobre o ambiente de cidades inteligentes.</a:t>
            </a:r>
          </a:p>
          <a:p>
            <a:r>
              <a:rPr lang="pt-BR">
                <a:cs typeface="Calibri"/>
              </a:rPr>
              <a:t>Garantia de Sustentabilidade em diversas dimensões.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01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C30C-F08F-93B7-9F80-74487E47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Privacidade</a:t>
            </a:r>
            <a:endParaRPr lang="en-US" sz="88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CAB17A-FF9F-67F3-68B3-2424991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92792"/>
            <a:ext cx="7252447" cy="3341122"/>
          </a:xfrm>
          <a:prstGeom prst="rect">
            <a:avLst/>
          </a:prstGeom>
        </p:spPr>
      </p:pic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DFA5150-48DB-BB93-7E32-8CE2C6A5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98" y="159253"/>
            <a:ext cx="5503125" cy="36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2A28-EE5F-63F6-FE30-E278D2ED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032"/>
            <a:ext cx="10515600" cy="2849562"/>
          </a:xfrm>
        </p:spPr>
        <p:txBody>
          <a:bodyPr>
            <a:no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Por que vivemos em cidades?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F3A1-BE92-5869-D727-8E6F13CC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18" y="6433482"/>
            <a:ext cx="10515600" cy="397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https://planningtank.com/city-insight/advantages-living-cities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236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7F8-AAFF-ADDF-6B7E-69DCEDE4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Como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proteger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milhões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dispositivos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?</a:t>
            </a:r>
            <a:endParaRPr lang="en-US" sz="4800" b="1" err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9C09-810D-196A-ED94-B754D2E1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Encriptação,</a:t>
            </a:r>
          </a:p>
          <a:p>
            <a:r>
              <a:rPr lang="pt-BR" dirty="0">
                <a:cs typeface="Calibri"/>
              </a:rPr>
              <a:t>Gestão de Configuração, (</a:t>
            </a:r>
            <a:r>
              <a:rPr lang="pt-BR" dirty="0" err="1">
                <a:cs typeface="Calibri"/>
              </a:rPr>
              <a:t>Blockchain</a:t>
            </a:r>
            <a:r>
              <a:rPr lang="pt-BR" dirty="0">
                <a:cs typeface="Calibri"/>
              </a:rPr>
              <a:t>)</a:t>
            </a:r>
          </a:p>
          <a:p>
            <a:r>
              <a:rPr lang="pt-BR" dirty="0">
                <a:cs typeface="Calibri"/>
              </a:rPr>
              <a:t>Código assinado,</a:t>
            </a:r>
          </a:p>
          <a:p>
            <a:r>
              <a:rPr lang="pt-BR" dirty="0">
                <a:cs typeface="Calibri"/>
              </a:rPr>
              <a:t>Autorização de Acesso,</a:t>
            </a:r>
          </a:p>
          <a:p>
            <a:r>
              <a:rPr lang="pt-BR" dirty="0">
                <a:cs typeface="Calibri"/>
              </a:rPr>
              <a:t>Controle dos ativos,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etc.</a:t>
            </a:r>
            <a:endParaRPr lang="pt-BR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3969C-7A46-84EC-1920-84EF5019B6FE}"/>
              </a:ext>
            </a:extLst>
          </p:cNvPr>
          <p:cNvSpPr txBox="1"/>
          <p:nvPr/>
        </p:nvSpPr>
        <p:spPr>
          <a:xfrm>
            <a:off x="2735766" y="6220522"/>
            <a:ext cx="8857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563C1"/>
                </a:solidFill>
                <a:cs typeface="Arial"/>
                <a:hlinkClick r:id="rId2"/>
              </a:rPr>
              <a:t>https://pages.nist.gov/GCTC/</a:t>
            </a:r>
            <a:r>
              <a:rPr lang="en-US" sz="1200">
                <a:cs typeface="Arial"/>
              </a:rPr>
              <a:t>​</a:t>
            </a:r>
            <a:endParaRPr lang="en-US"/>
          </a:p>
          <a:p>
            <a:r>
              <a:rPr lang="en-US" sz="1200">
                <a:solidFill>
                  <a:srgbClr val="0563C1"/>
                </a:solidFill>
                <a:cs typeface="Arial"/>
                <a:hlinkClick r:id="rId3"/>
              </a:rPr>
              <a:t>https://www.nist.gov/ctl/smart-connected-systems-division/iot-devices-and-infrastructure-group/smart-americaglobal-1</a:t>
            </a:r>
            <a:endParaRPr lang="en-US" sz="1200">
              <a:solidFill>
                <a:srgbClr val="0563C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9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E87AD3-DE73-D6B9-A06A-229B334E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353581"/>
            <a:ext cx="5363736" cy="580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598DF-DE1E-66D9-B341-7131BE0A6B00}"/>
              </a:ext>
            </a:extLst>
          </p:cNvPr>
          <p:cNvSpPr txBox="1"/>
          <p:nvPr/>
        </p:nvSpPr>
        <p:spPr>
          <a:xfrm>
            <a:off x="250902" y="6393365"/>
            <a:ext cx="77593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https://smartcity.press/challenges-faced-by-disabled-people/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7AEEC-265D-7ABC-6C15-CC9D8D336E2D}"/>
              </a:ext>
            </a:extLst>
          </p:cNvPr>
          <p:cNvSpPr txBox="1"/>
          <p:nvPr/>
        </p:nvSpPr>
        <p:spPr>
          <a:xfrm>
            <a:off x="6662853" y="6068122"/>
            <a:ext cx="48644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3"/>
              </a:rPr>
              <a:t>https://hbr.org/2019/10/what-do-we-do-about-the-biases-in-ai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https://www.nist.gov/news-events/news/2022/03/theres-more-ai-bias-biased-data-nist-report-highlights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1B1F9C-2DEB-6B69-4FED-10805B8A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64" y="313579"/>
            <a:ext cx="5781907" cy="35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7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0A34-769C-A921-48B0-14D8FF0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Fatores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de Sucesso</a:t>
            </a:r>
            <a:endParaRPr lang="en-US" sz="880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B77D-043C-E4FD-C5E9-7F98219A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dirty="0">
                <a:cs typeface="Calibri"/>
              </a:rPr>
              <a:t>Começar por baixo e pelas pontas.</a:t>
            </a:r>
          </a:p>
          <a:p>
            <a:r>
              <a:rPr lang="pt-BR" dirty="0">
                <a:cs typeface="Calibri"/>
              </a:rPr>
              <a:t>Ser distribuído (Escalável).</a:t>
            </a:r>
          </a:p>
          <a:p>
            <a:r>
              <a:rPr lang="pt-BR" dirty="0">
                <a:cs typeface="Calibri"/>
              </a:rPr>
              <a:t>Buscar entregas rápidas, seguras e consistentes.</a:t>
            </a:r>
          </a:p>
          <a:p>
            <a:r>
              <a:rPr lang="pt-BR" dirty="0">
                <a:cs typeface="Calibri"/>
              </a:rPr>
              <a:t>Manter foco na visão!!!</a:t>
            </a:r>
          </a:p>
          <a:p>
            <a:r>
              <a:rPr lang="pt-BR" dirty="0">
                <a:cs typeface="Calibri"/>
              </a:rPr>
              <a:t>O Cidadão é a visão!!!</a:t>
            </a:r>
          </a:p>
          <a:p>
            <a:r>
              <a:rPr lang="pt-BR" dirty="0">
                <a:cs typeface="Calibri"/>
              </a:rPr>
              <a:t>Não seja mal, seja livre.</a:t>
            </a:r>
          </a:p>
          <a:p>
            <a:r>
              <a:rPr lang="pt-BR" dirty="0">
                <a:cs typeface="Calibri"/>
              </a:rPr>
              <a:t>Cuidado com tecnologias proprietárias e </a:t>
            </a:r>
            <a:r>
              <a:rPr lang="pt-BR" dirty="0" err="1">
                <a:cs typeface="Calibri"/>
              </a:rPr>
              <a:t>Lock</a:t>
            </a:r>
            <a:r>
              <a:rPr lang="pt-BR" dirty="0">
                <a:cs typeface="Calibri"/>
              </a:rPr>
              <a:t>-In de fornecedores.!!!</a:t>
            </a:r>
          </a:p>
          <a:p>
            <a:r>
              <a:rPr lang="pt-BR" dirty="0">
                <a:cs typeface="Calibri"/>
              </a:rPr>
              <a:t>Pense em novos modelos econômicos!</a:t>
            </a:r>
          </a:p>
          <a:p>
            <a:r>
              <a:rPr lang="pt-BR" dirty="0">
                <a:cs typeface="Calibri"/>
              </a:rPr>
              <a:t>Parcerias e Concessões de serviços.</a:t>
            </a:r>
          </a:p>
          <a:p>
            <a:r>
              <a:rPr lang="pt-BR" dirty="0">
                <a:cs typeface="Calibri"/>
              </a:rPr>
              <a:t>Deve gerar valor, deve gerar riqueza para todos.</a:t>
            </a:r>
          </a:p>
          <a:p>
            <a:r>
              <a:rPr lang="pt-BR" dirty="0">
                <a:cs typeface="Calibri"/>
              </a:rPr>
              <a:t>Não reinventar a roda.</a:t>
            </a:r>
          </a:p>
        </p:txBody>
      </p:sp>
    </p:spTree>
    <p:extLst>
      <p:ext uri="{BB962C8B-B14F-4D97-AF65-F5344CB8AC3E}">
        <p14:creationId xmlns:p14="http://schemas.microsoft.com/office/powerpoint/2010/main" val="3766078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C1F7-559D-E885-DF2D-7B6A1E5D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Visão Crítica</a:t>
            </a:r>
            <a:endParaRPr lang="pt-BR" sz="8000" b="1">
              <a:solidFill>
                <a:schemeClr val="accent6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89C7-2E47-6F20-9D3E-E5EF8717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O real papel das grandes empresas de tecnologia.</a:t>
            </a:r>
          </a:p>
          <a:p>
            <a:r>
              <a:rPr lang="pt-BR">
                <a:cs typeface="Calibri"/>
              </a:rPr>
              <a:t>Execução de políticas públicas versus direitos individuais.</a:t>
            </a:r>
          </a:p>
          <a:p>
            <a:r>
              <a:rPr lang="pt-BR">
                <a:cs typeface="Calibri"/>
              </a:rPr>
              <a:t>Acesso </a:t>
            </a:r>
            <a:r>
              <a:rPr lang="pt-BR" err="1">
                <a:cs typeface="Calibri"/>
              </a:rPr>
              <a:t>a</a:t>
            </a:r>
            <a:r>
              <a:rPr lang="pt-BR">
                <a:cs typeface="Calibri"/>
              </a:rPr>
              <a:t> informação</a:t>
            </a:r>
          </a:p>
          <a:p>
            <a:r>
              <a:rPr lang="pt-BR">
                <a:cs typeface="Calibri"/>
              </a:rPr>
              <a:t>Cidadão é deixado a margem e não participa do processo.</a:t>
            </a:r>
          </a:p>
          <a:p>
            <a:r>
              <a:rPr lang="pt-BR">
                <a:cs typeface="Calibri"/>
              </a:rPr>
              <a:t>Benefícios voltados para o Governo e grandes empresas.</a:t>
            </a:r>
          </a:p>
          <a:p>
            <a:r>
              <a:rPr lang="pt-BR">
                <a:cs typeface="Calibri"/>
              </a:rPr>
              <a:t>Problemas com algoritmos trazem problemas para o cidadão.</a:t>
            </a:r>
          </a:p>
          <a:p>
            <a:r>
              <a:rPr lang="pt-BR">
                <a:cs typeface="Calibri"/>
              </a:rPr>
              <a:t>Militarização do espaço urbano.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0845A-FC99-BB93-E1F2-574863FFF8C3}"/>
              </a:ext>
            </a:extLst>
          </p:cNvPr>
          <p:cNvSpPr txBox="1"/>
          <p:nvPr/>
        </p:nvSpPr>
        <p:spPr>
          <a:xfrm>
            <a:off x="1533292" y="5947317"/>
            <a:ext cx="7434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https://placesjournal.org/article/a-city-is-not-a-computer/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https://adapt.internews.org/2022/05/11/a-critique-of-smart-cities/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8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audi Arabia’s controversial mega-city project: The Line">
            <a:hlinkClick r:id="" action="ppaction://media"/>
            <a:extLst>
              <a:ext uri="{FF2B5EF4-FFF2-40B4-BE49-F238E27FC236}">
                <a16:creationId xmlns:a16="http://schemas.microsoft.com/office/drawing/2014/main" id="{816989B4-6879-954D-27F9-0CBC5BDB78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81402" y="1660060"/>
            <a:ext cx="6238074" cy="35378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EF8B-3366-8FD9-5B28-97A0AFE899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2751" y="150334"/>
            <a:ext cx="9835376" cy="1817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4800" b="1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 Cidade Inteligente é </a:t>
            </a:r>
            <a:r>
              <a:rPr lang="pt-BR" sz="48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Utopia ou Distopia?</a:t>
            </a:r>
            <a:endParaRPr lang="pt-BR" sz="4800" b="1" dirty="0">
              <a:solidFill>
                <a:schemeClr val="accent6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2942F-898E-816D-DFB8-DF1EE5925256}"/>
              </a:ext>
            </a:extLst>
          </p:cNvPr>
          <p:cNvSpPr txBox="1"/>
          <p:nvPr/>
        </p:nvSpPr>
        <p:spPr>
          <a:xfrm>
            <a:off x="483219" y="5798634"/>
            <a:ext cx="70110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hlinkClick r:id="rId4"/>
              </a:rPr>
              <a:t>https://www.youtube.com/watch?v=2b7uMJkvS0o&amp;ab_channel=DamiLee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https://www.youtube.com/watch?v=b6GgaJWcbww&amp;ab_channel=Engadget</a:t>
            </a:r>
            <a:endParaRPr lang="en-US" dirty="0">
              <a:ea typeface="+mn-lt"/>
              <a:cs typeface="+mn-lt"/>
            </a:endParaRPr>
          </a:p>
          <a:p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255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9D1-09BF-FFCB-9F2A-EC00BEC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F21E-FAFB-7140-B5A7-F434132D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ISO/IEC DIS 30145 – </a:t>
            </a:r>
            <a:r>
              <a:rPr lang="en-US" i="1" dirty="0">
                <a:cs typeface="Calibri"/>
              </a:rPr>
              <a:t>Smart Cities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https://</a:t>
            </a:r>
            <a:r>
              <a:rPr lang="en-US" dirty="0" err="1">
                <a:ea typeface="+mn-lt"/>
                <a:cs typeface="+mn-lt"/>
              </a:rPr>
              <a:t>interscity.org</a:t>
            </a:r>
            <a:r>
              <a:rPr lang="en-US" dirty="0">
                <a:ea typeface="+mn-lt"/>
                <a:cs typeface="+mn-lt"/>
              </a:rPr>
              <a:t>/</a:t>
            </a:r>
            <a:endParaRPr lang="en-US" i="1" dirty="0">
              <a:cs typeface="Calibri"/>
            </a:endParaRPr>
          </a:p>
          <a:p>
            <a:r>
              <a:rPr lang="en-US" dirty="0">
                <a:cs typeface="Calibri"/>
              </a:rPr>
              <a:t>KPIs para Smart Cities: </a:t>
            </a:r>
            <a:r>
              <a:rPr lang="en-US" dirty="0">
                <a:ea typeface="+mn-lt"/>
                <a:cs typeface="+mn-lt"/>
                <a:hlinkClick r:id="rId2"/>
              </a:rPr>
              <a:t>https://doi.org/10.6028/NIST.SP.1900-206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ISO/IEC 30141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Internet of Things (</a:t>
            </a:r>
            <a:r>
              <a:rPr lang="en-US" i="1" dirty="0" err="1">
                <a:ea typeface="+mn-lt"/>
                <a:cs typeface="+mn-lt"/>
              </a:rPr>
              <a:t>loT</a:t>
            </a:r>
            <a:r>
              <a:rPr lang="en-US" i="1" dirty="0">
                <a:ea typeface="+mn-lt"/>
                <a:cs typeface="+mn-lt"/>
              </a:rPr>
              <a:t>) — Reference Architecture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 17789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Information technology — Cloud computing — Reference architecture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ISO/IEC 20547-3, </a:t>
            </a:r>
            <a:r>
              <a:rPr lang="en-US" i="1" dirty="0">
                <a:ea typeface="+mn-lt"/>
                <a:cs typeface="+mn-lt"/>
              </a:rPr>
              <a:t>Information technology — Big data reference architecture — Part 3: Reference architecture</a:t>
            </a:r>
            <a:endParaRPr lang="en-US" dirty="0"/>
          </a:p>
          <a:p>
            <a:endParaRPr lang="en-US" i="1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 17789</a:t>
            </a:r>
            <a:r>
              <a:rPr lang="en-US" dirty="0">
                <a:ea typeface="+mn-lt"/>
                <a:cs typeface="+mn-lt"/>
              </a:rPr>
              <a:t> Information technology — Cloud computing — Overview and vocabulary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ISO/IEC 20546</a:t>
            </a:r>
            <a:r>
              <a:rPr lang="en-US" dirty="0">
                <a:ea typeface="+mn-lt"/>
                <a:cs typeface="+mn-lt"/>
              </a:rPr>
              <a:t> Information technology — Big data — Overview and vocabulary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6"/>
              </a:rPr>
              <a:t>https://www.sciencedirect.com/science/article/pii/S1877050921024534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https://www.ieee-itsc2022.org/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8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A989-5930-B022-439C-18F4C675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solidFill>
                  <a:schemeClr val="accent6"/>
                </a:solidFill>
                <a:cs typeface="Calibri"/>
              </a:rPr>
              <a:t>Das Proto-Cidades para as Mega-Cidades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0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7865211E-4A31-A8F0-1823-71780EE3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19" y="-1297274"/>
            <a:ext cx="12349394" cy="92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uilding, indoor, ceiling, arch&#10;&#10;Description automatically generated">
            <a:extLst>
              <a:ext uri="{FF2B5EF4-FFF2-40B4-BE49-F238E27FC236}">
                <a16:creationId xmlns:a16="http://schemas.microsoft.com/office/drawing/2014/main" id="{3E3692AD-1175-B81B-DE8B-096EBACB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" y="808"/>
            <a:ext cx="56197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94FDB-8762-1F29-F87B-8C389683668C}"/>
              </a:ext>
            </a:extLst>
          </p:cNvPr>
          <p:cNvSpPr txBox="1"/>
          <p:nvPr/>
        </p:nvSpPr>
        <p:spPr>
          <a:xfrm>
            <a:off x="6944071" y="611794"/>
            <a:ext cx="42717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cs typeface="Calibri"/>
              </a:rPr>
              <a:t>7.000 AC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  <a:hlinkClick r:id="rId3"/>
              </a:rPr>
              <a:t>Konya Plain</a:t>
            </a:r>
            <a:r>
              <a:rPr lang="pt-BR">
                <a:ea typeface="+mn-lt"/>
                <a:cs typeface="+mn-lt"/>
              </a:rPr>
              <a:t> um dos berços das cidades.</a:t>
            </a:r>
          </a:p>
          <a:p>
            <a:pPr marL="285750" indent="-285750">
              <a:buFont typeface="Arial"/>
              <a:buChar char="•"/>
            </a:pPr>
            <a:r>
              <a:rPr lang="pt-BR" err="1"/>
              <a:t>Çatalhöyük</a:t>
            </a:r>
            <a:r>
              <a:rPr lang="pt-BR"/>
              <a:t>, Jericó.</a:t>
            </a:r>
            <a:endParaRPr lang="pt-BR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pt-BR" b="1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4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504DBB54-95D8-1AA1-DF37-400C3934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957" y="1791282"/>
            <a:ext cx="4269987" cy="2652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5880D9-72FA-DCEB-C4FD-2FBC137FCDE8}"/>
              </a:ext>
            </a:extLst>
          </p:cNvPr>
          <p:cNvSpPr/>
          <p:nvPr/>
        </p:nvSpPr>
        <p:spPr>
          <a:xfrm>
            <a:off x="6939775" y="4532971"/>
            <a:ext cx="4274634" cy="19700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A população das </a:t>
            </a:r>
            <a:r>
              <a:rPr lang="pt-BR" b="1" err="1">
                <a:solidFill>
                  <a:srgbClr val="FFFFFF"/>
                </a:solidFill>
                <a:ea typeface="+mn-lt"/>
                <a:cs typeface="+mn-lt"/>
              </a:rPr>
              <a:t>proto-cidades</a:t>
            </a:r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 flutuou, mostrando que algumas delas colapsaram em determinados períodos.  Possivelmente por fatores climáticos, de saúde ou capacidade de produção não atendeu a demanda.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7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75487C-4B75-8196-2150-4DEF2F40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6" y="304145"/>
            <a:ext cx="5670394" cy="3759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8EFF-790E-F114-EF0E-C2822D714BD1}"/>
              </a:ext>
            </a:extLst>
          </p:cNvPr>
          <p:cNvSpPr txBox="1"/>
          <p:nvPr/>
        </p:nvSpPr>
        <p:spPr>
          <a:xfrm>
            <a:off x="6261123" y="220642"/>
            <a:ext cx="5598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b="1">
                <a:solidFill>
                  <a:schemeClr val="accent6"/>
                </a:solidFill>
                <a:cs typeface="Calibri"/>
              </a:rPr>
              <a:t>Megacidades</a:t>
            </a:r>
            <a:endParaRPr lang="pt-BR" sz="7200" b="1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97A41-7A66-4CD7-C2A7-33FE50CE5600}"/>
              </a:ext>
            </a:extLst>
          </p:cNvPr>
          <p:cNvSpPr txBox="1"/>
          <p:nvPr/>
        </p:nvSpPr>
        <p:spPr>
          <a:xfrm>
            <a:off x="310376" y="4231888"/>
            <a:ext cx="56703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pt-BR">
                <a:cs typeface="Arial"/>
              </a:rPr>
              <a:t> Tóquio (Japão): 36.669.000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Déli (</a:t>
            </a:r>
            <a:r>
              <a:rPr lang="pt-BR">
                <a:solidFill>
                  <a:srgbClr val="0563C1"/>
                </a:solidFill>
                <a:cs typeface="Arial"/>
                <a:hlinkClick r:id="rId3"/>
              </a:rPr>
              <a:t>Índia</a:t>
            </a:r>
            <a:r>
              <a:rPr lang="pt-BR">
                <a:cs typeface="Arial"/>
              </a:rPr>
              <a:t>): 22.157.000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São Paulo (Brasil): 20.262.000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Mumbai (Índia): 20.041.000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Cidade do México (México): 19.460.000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Nova York (Estados Unidos): 19.425.000 habitantes.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2A64626-642E-5464-AB4C-8D6416B30F22}"/>
              </a:ext>
            </a:extLst>
          </p:cNvPr>
          <p:cNvSpPr txBox="1"/>
          <p:nvPr/>
        </p:nvSpPr>
        <p:spPr>
          <a:xfrm>
            <a:off x="6261554" y="4415664"/>
            <a:ext cx="5461186" cy="8925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>
                <a:latin typeface="Times New Roman"/>
                <a:cs typeface="Calibri"/>
              </a:rPr>
              <a:t>Rio de Janeiro, Região Metropolitana:</a:t>
            </a:r>
            <a:endParaRPr lang="pt-BR" sz="2800" b="1">
              <a:latin typeface="Times New Roman"/>
              <a:cs typeface="Calibri"/>
            </a:endParaRPr>
          </a:p>
          <a:p>
            <a:r>
              <a:rPr lang="pt-BR" sz="2800" b="1">
                <a:latin typeface="Times New Roman"/>
                <a:cs typeface="Calibri"/>
              </a:rPr>
              <a:t>+ de 13.000.000 habitantes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32978-C541-D842-AB19-53F063737F3D}"/>
              </a:ext>
            </a:extLst>
          </p:cNvPr>
          <p:cNvSpPr txBox="1"/>
          <p:nvPr/>
        </p:nvSpPr>
        <p:spPr>
          <a:xfrm>
            <a:off x="6781613" y="1420971"/>
            <a:ext cx="4557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As megacidades representam grandes centros urbanos que concentram a maior quantidade de habitantes do planeta. </a:t>
            </a:r>
          </a:p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ONU: as megacidades são aquelas que abrigam elevada densidade populacional, com mais de 10 milhões de habitantes.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31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E62F-BA65-C854-44C3-9B3800D2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266512"/>
            <a:ext cx="4634754" cy="1746905"/>
          </a:xfrm>
        </p:spPr>
        <p:txBody>
          <a:bodyPr>
            <a:norm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Desafio</a:t>
            </a:r>
            <a:endParaRPr lang="pt-BR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8EE1-185A-6FD8-C36C-BF4101C0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35" y="2204984"/>
            <a:ext cx="5217240" cy="43833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3800" b="1">
                <a:solidFill>
                  <a:schemeClr val="bg1">
                    <a:lumMod val="50000"/>
                  </a:schemeClr>
                </a:solidFill>
                <a:cs typeface="Calibri"/>
              </a:rPr>
              <a:t>Como entregar</a:t>
            </a:r>
            <a:r>
              <a:rPr lang="pt-BR" sz="3200" b="1">
                <a:solidFill>
                  <a:schemeClr val="bg1">
                    <a:lumMod val="50000"/>
                  </a:schemeClr>
                </a:solidFill>
                <a:cs typeface="Calibri"/>
              </a:rPr>
              <a:t>:</a:t>
            </a:r>
            <a:endParaRPr lang="pt-BR" b="1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Água, </a:t>
            </a:r>
            <a:r>
              <a:rPr lang="pt-BR" sz="28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Esgoto</a:t>
            </a:r>
            <a:endParaRPr lang="pt-BR" b="1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Energia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Alimentos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Transporte Público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Segurança Pública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Serviços de Saúde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Coleta de Lixo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Suprimentos em geral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Etc.</a:t>
            </a:r>
          </a:p>
        </p:txBody>
      </p:sp>
      <p:pic>
        <p:nvPicPr>
          <p:cNvPr id="4" name="Online Media 3" title="MUST WATCH - Megacities: Urban Future, the Emerging Complexity - A Pentagon Video">
            <a:hlinkClick r:id="" action="ppaction://media"/>
            <a:extLst>
              <a:ext uri="{FF2B5EF4-FFF2-40B4-BE49-F238E27FC236}">
                <a16:creationId xmlns:a16="http://schemas.microsoft.com/office/drawing/2014/main" id="{88F93E60-6B9D-5D55-CAEF-BB3B736FB8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99560" y="4440104"/>
            <a:ext cx="3315337" cy="209477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B514A10-6149-8818-3E05-87565819D1B0}"/>
              </a:ext>
            </a:extLst>
          </p:cNvPr>
          <p:cNvSpPr txBox="1"/>
          <p:nvPr/>
        </p:nvSpPr>
        <p:spPr>
          <a:xfrm>
            <a:off x="6865107" y="469007"/>
            <a:ext cx="466678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Today’s cities consume an estimated 78% of the world’s energy but </a:t>
            </a:r>
            <a:r>
              <a:rPr lang="en-US" b="1" dirty="0">
                <a:solidFill>
                  <a:srgbClr val="34B24F"/>
                </a:solidFill>
                <a:latin typeface="Times New Roman"/>
                <a:ea typeface="Verdana"/>
                <a:cs typeface="Times New Roman"/>
                <a:hlinkClick r:id="rId4"/>
              </a:rPr>
              <a:t>produce over 60% of greenhouse gas</a:t>
            </a:r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 emissions.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68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6302F9E1DC214F83B47F15544B6A45" ma:contentTypeVersion="14" ma:contentTypeDescription="Crie um novo documento." ma:contentTypeScope="" ma:versionID="f1d61475c95c3af8826529b7ebfb7481">
  <xsd:schema xmlns:xsd="http://www.w3.org/2001/XMLSchema" xmlns:xs="http://www.w3.org/2001/XMLSchema" xmlns:p="http://schemas.microsoft.com/office/2006/metadata/properties" xmlns:ns3="ae9821ee-1116-4dfb-af60-599781ea520f" xmlns:ns4="9eaf7daf-6165-4707-a1c4-052744c57f0a" targetNamespace="http://schemas.microsoft.com/office/2006/metadata/properties" ma:root="true" ma:fieldsID="34662c2b1857ec32443ed427b8935402" ns3:_="" ns4:_="">
    <xsd:import namespace="ae9821ee-1116-4dfb-af60-599781ea520f"/>
    <xsd:import namespace="9eaf7daf-6165-4707-a1c4-052744c57f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9821ee-1116-4dfb-af60-599781ea52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f7daf-6165-4707-a1c4-052744c57f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e9821ee-1116-4dfb-af60-599781ea520f" xsi:nil="true"/>
  </documentManagement>
</p:properties>
</file>

<file path=customXml/itemProps1.xml><?xml version="1.0" encoding="utf-8"?>
<ds:datastoreItem xmlns:ds="http://schemas.openxmlformats.org/officeDocument/2006/customXml" ds:itemID="{22394365-A89B-4EEA-92F0-D4A1F6F3F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9821ee-1116-4dfb-af60-599781ea520f"/>
    <ds:schemaRef ds:uri="9eaf7daf-6165-4707-a1c4-052744c57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468DE1-D86F-4E8A-87A8-13B3CCB9C4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07B624-DEF6-491E-9323-C77E6A3EEB33}">
  <ds:schemaRefs>
    <ds:schemaRef ds:uri="http://www.w3.org/XML/1998/namespace"/>
    <ds:schemaRef ds:uri="ae9821ee-1116-4dfb-af60-599781ea520f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9eaf7daf-6165-4707-a1c4-052744c57f0a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2599</TotalTime>
  <Words>1664</Words>
  <Application>Microsoft Office PowerPoint</Application>
  <PresentationFormat>Widescreen</PresentationFormat>
  <Paragraphs>272</Paragraphs>
  <Slides>45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Arial,Sans-Serif</vt:lpstr>
      <vt:lpstr>Calibri</vt:lpstr>
      <vt:lpstr>Calibri Light</vt:lpstr>
      <vt:lpstr>Corporate S W01</vt:lpstr>
      <vt:lpstr>Times New Roman</vt:lpstr>
      <vt:lpstr>office theme</vt:lpstr>
      <vt:lpstr>Smart Cities</vt:lpstr>
      <vt:lpstr>PowerPoint Presentation</vt:lpstr>
      <vt:lpstr>PowerPoint Presentation</vt:lpstr>
      <vt:lpstr>Por que vivemos em cidades?</vt:lpstr>
      <vt:lpstr>PowerPoint Presentation</vt:lpstr>
      <vt:lpstr>PowerPoint Presentation</vt:lpstr>
      <vt:lpstr>PowerPoint Presentation</vt:lpstr>
      <vt:lpstr>PowerPoint Presentation</vt:lpstr>
      <vt:lpstr>Desafio</vt:lpstr>
      <vt:lpstr>Cidades Inteligentes</vt:lpstr>
      <vt:lpstr>Conteúdo</vt:lpstr>
      <vt:lpstr>Cidades Inteligentes</vt:lpstr>
      <vt:lpstr>Conceitos Relacionados</vt:lpstr>
      <vt:lpstr>Como se faz uma Cidade Inteligente</vt:lpstr>
      <vt:lpstr>Do que é feita uma Cidade Inteligente?</vt:lpstr>
      <vt:lpstr>Do que é feita uma Cidade Inteligente?</vt:lpstr>
      <vt:lpstr>PowerPoint Presentation</vt:lpstr>
      <vt:lpstr>Aplicações</vt:lpstr>
      <vt:lpstr>Smart Transportation</vt:lpstr>
      <vt:lpstr>Carro Autônomo</vt:lpstr>
      <vt:lpstr>PowerPoint Presentation</vt:lpstr>
      <vt:lpstr>Smart Government</vt:lpstr>
      <vt:lpstr>Smart Health</vt:lpstr>
      <vt:lpstr>Meio Ambiente</vt:lpstr>
      <vt:lpstr>PowerPoint Presentation</vt:lpstr>
      <vt:lpstr>Dispositivos e Aquisição de Dados</vt:lpstr>
      <vt:lpstr>Edge Computing</vt:lpstr>
      <vt:lpstr>Dispositivos de Edge Computing</vt:lpstr>
      <vt:lpstr>Tecnologias de Redes</vt:lpstr>
      <vt:lpstr>PowerPoint Presentation</vt:lpstr>
      <vt:lpstr>PowerPoint Presentation</vt:lpstr>
      <vt:lpstr>Sistemas de Localização</vt:lpstr>
      <vt:lpstr>Sistemas Cientes de Contexto</vt:lpstr>
      <vt:lpstr>Armazenamento de Dados</vt:lpstr>
      <vt:lpstr>Conhecimento</vt:lpstr>
      <vt:lpstr>Visualização de Dados</vt:lpstr>
      <vt:lpstr>PowerPoint Presentation</vt:lpstr>
      <vt:lpstr>Desafios e Problemas</vt:lpstr>
      <vt:lpstr>Privacidade</vt:lpstr>
      <vt:lpstr>Como proteger milhões de dispositivos?</vt:lpstr>
      <vt:lpstr>PowerPoint Presentation</vt:lpstr>
      <vt:lpstr>Fatores de Sucesso</vt:lpstr>
      <vt:lpstr>Visão Crítica</vt:lpstr>
      <vt:lpstr>PowerPoint Presentation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</dc:title>
  <dc:creator>Carlos Quintella</dc:creator>
  <cp:lastModifiedBy>Carlos Alvaro de Macedo S. Quintella</cp:lastModifiedBy>
  <cp:revision>1342</cp:revision>
  <dcterms:created xsi:type="dcterms:W3CDTF">2022-10-22T16:53:59Z</dcterms:created>
  <dcterms:modified xsi:type="dcterms:W3CDTF">2024-08-27T10:20:12Z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0x0101009C6302F9E1DC214F83B47F15544B6A45</vt:lpwstr>
  </property>
</Properties>
</file>